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337" r:id="rId2"/>
    <p:sldId id="259" r:id="rId3"/>
    <p:sldId id="260" r:id="rId4"/>
    <p:sldId id="261" r:id="rId5"/>
    <p:sldId id="262" r:id="rId6"/>
    <p:sldId id="344" r:id="rId7"/>
    <p:sldId id="263" r:id="rId8"/>
    <p:sldId id="264" r:id="rId9"/>
    <p:sldId id="265" r:id="rId10"/>
    <p:sldId id="266" r:id="rId11"/>
    <p:sldId id="267" r:id="rId12"/>
    <p:sldId id="345" r:id="rId13"/>
    <p:sldId id="268" r:id="rId14"/>
    <p:sldId id="269" r:id="rId15"/>
    <p:sldId id="270" r:id="rId16"/>
    <p:sldId id="346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47" r:id="rId28"/>
    <p:sldId id="281" r:id="rId29"/>
    <p:sldId id="282" r:id="rId30"/>
    <p:sldId id="284" r:id="rId31"/>
    <p:sldId id="348" r:id="rId32"/>
    <p:sldId id="340" r:id="rId33"/>
    <p:sldId id="285" r:id="rId34"/>
    <p:sldId id="286" r:id="rId35"/>
    <p:sldId id="287" r:id="rId36"/>
    <p:sldId id="349" r:id="rId37"/>
    <p:sldId id="288" r:id="rId38"/>
    <p:sldId id="289" r:id="rId39"/>
    <p:sldId id="290" r:id="rId40"/>
    <p:sldId id="291" r:id="rId41"/>
    <p:sldId id="292" r:id="rId42"/>
    <p:sldId id="342" r:id="rId43"/>
    <p:sldId id="341" r:id="rId44"/>
    <p:sldId id="293" r:id="rId45"/>
    <p:sldId id="343" r:id="rId46"/>
    <p:sldId id="294" r:id="rId47"/>
    <p:sldId id="350" r:id="rId48"/>
    <p:sldId id="295" r:id="rId49"/>
    <p:sldId id="296" r:id="rId50"/>
    <p:sldId id="297" r:id="rId51"/>
    <p:sldId id="298" r:id="rId52"/>
    <p:sldId id="299" r:id="rId53"/>
    <p:sldId id="353" r:id="rId54"/>
    <p:sldId id="300" r:id="rId55"/>
    <p:sldId id="338" r:id="rId56"/>
    <p:sldId id="301" r:id="rId57"/>
    <p:sldId id="354" r:id="rId58"/>
    <p:sldId id="302" r:id="rId59"/>
    <p:sldId id="339" r:id="rId60"/>
    <p:sldId id="303" r:id="rId61"/>
    <p:sldId id="305" r:id="rId62"/>
    <p:sldId id="306" r:id="rId63"/>
    <p:sldId id="307" r:id="rId64"/>
    <p:sldId id="308" r:id="rId65"/>
    <p:sldId id="309" r:id="rId66"/>
    <p:sldId id="352" r:id="rId67"/>
    <p:sldId id="310" r:id="rId68"/>
    <p:sldId id="311" r:id="rId69"/>
    <p:sldId id="312" r:id="rId70"/>
    <p:sldId id="313" r:id="rId71"/>
    <p:sldId id="314" r:id="rId72"/>
    <p:sldId id="315" r:id="rId73"/>
    <p:sldId id="351" r:id="rId74"/>
    <p:sldId id="316" r:id="rId75"/>
    <p:sldId id="317" r:id="rId76"/>
    <p:sldId id="318" r:id="rId77"/>
    <p:sldId id="319" r:id="rId78"/>
    <p:sldId id="320" r:id="rId79"/>
    <p:sldId id="321" r:id="rId80"/>
    <p:sldId id="322" r:id="rId81"/>
    <p:sldId id="323" r:id="rId82"/>
    <p:sldId id="324" r:id="rId83"/>
    <p:sldId id="325" r:id="rId84"/>
    <p:sldId id="326" r:id="rId85"/>
    <p:sldId id="327" r:id="rId8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>
      <p:cViewPr varScale="1">
        <p:scale>
          <a:sx n="92" d="100"/>
          <a:sy n="92" d="100"/>
        </p:scale>
        <p:origin x="706" y="4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0CAA9-C6F9-4E7A-B275-A5F6C8AB780D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842D6-E9B7-4559-ADDF-74286D2C5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69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42D6-E9B7-4559-ADDF-74286D2C55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0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42D6-E9B7-4559-ADDF-74286D2C554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96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n.wikipedia.org/wiki/Metropolis%E2%80%93Hastings_algorith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ibbs_sampling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amiltonian_Monte_Carlo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jmlr.org/papers/volume15/hoffman14a/hoffman14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ogozhnikov.github.io/2016/12/19/markov_chain_monte_carlo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jmlr.org/papers/volume15/hoffman14a/hoffman14a.pdf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org/papers/volume15/hoffman14a/hoffman14a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206.1901.pdf" TargetMode="External"/><Relationship Id="rId2" Type="http://schemas.openxmlformats.org/officeDocument/2006/relationships/hyperlink" Target="https://arxiv.org/abs/1701.0243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mlr.org/papers/volume15/hoffman14a/hoffman14a.pdf" TargetMode="External"/><Relationship Id="rId4" Type="http://schemas.openxmlformats.org/officeDocument/2006/relationships/hyperlink" Target="https://arogozhnikov.github.io/2016/12/19/markov_chain_monte_carlo.html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vehtari.github.io/rhat_ess/rhat_ess.html#references" TargetMode="External"/><Relationship Id="rId2" Type="http://schemas.openxmlformats.org/officeDocument/2006/relationships/hyperlink" Target="https://arviz-devs.github.io/arviz/index.htm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pdf/1903.08008.pdf" TargetMode="Externa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al_Mines_Act_1911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nabamitachakraborty/coal-mine-disastersuk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Bayes MCMC Models 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2018, 2019, 2020, 2021, 2022, </a:t>
            </a:r>
            <a:r>
              <a:rPr lang="en-US" sz="1100"/>
              <a:t>2023 2024, 2025, </a:t>
            </a:r>
            <a:r>
              <a:rPr lang="en-US" sz="1100" dirty="0"/>
              <a:t>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a Markov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72902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To make the foregoing more concrete let’s construct a simple example. We will start with a system of 3 states,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ar-AE" dirty="0"/>
                  <a:t>. </a:t>
                </a:r>
                <a:r>
                  <a:rPr lang="en-US" dirty="0"/>
                  <a:t>The transition matrix is: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Some key points to notice</a:t>
                </a:r>
              </a:p>
              <a:p>
                <a:pPr lvl="1"/>
                <a:r>
                  <a:rPr lang="en-US" dirty="0"/>
                  <a:t>The probabilities of transition out of a state is given in a column</a:t>
                </a:r>
              </a:p>
              <a:p>
                <a:pPr lvl="1"/>
                <a:r>
                  <a:rPr lang="en-US" dirty="0"/>
                  <a:t>The probabilities in each column must add to 1.0</a:t>
                </a:r>
              </a:p>
              <a:p>
                <a:pPr lvl="1"/>
                <a:r>
                  <a:rPr lang="en-US" dirty="0"/>
                  <a:t>Probability of transition to a state from other states is in the rows  </a:t>
                </a:r>
              </a:p>
              <a:p>
                <a:pPr lvl="1"/>
                <a:r>
                  <a:rPr lang="en-US" dirty="0"/>
                  <a:t>The probabilities of a transition to the same state are along the diagonal of the matrix</a:t>
                </a:r>
              </a:p>
              <a:p>
                <a:pPr lvl="0"/>
                <a:r>
                  <a:rPr lang="en-US" dirty="0"/>
                  <a:t>Some transitions not possible have a probability of 0.0</a:t>
                </a:r>
              </a:p>
              <a:p>
                <a:pPr lvl="1"/>
                <a:r>
                  <a:rPr lang="en-US" dirty="0"/>
                  <a:t>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ar-AE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ar-AE" dirty="0"/>
                  <a:t>; </a:t>
                </a:r>
                <a:r>
                  <a:rPr lang="en-US" dirty="0"/>
                  <a:t>cannot transition from state 2 to state 1 </a:t>
                </a:r>
              </a:p>
              <a:p>
                <a:pPr lvl="1"/>
                <a:r>
                  <a:rPr lang="en-US" dirty="0"/>
                  <a:t>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ar-AE" dirty="0"/>
                  <a:t>; </a:t>
                </a:r>
                <a:r>
                  <a:rPr lang="en-US" dirty="0"/>
                  <a:t>cannot remain in state 3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72902"/>
              </a:xfrm>
              <a:blipFill>
                <a:blip r:embed="rId2"/>
                <a:stretch>
                  <a:fillRect l="-667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a Markov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 apply transition probability matrix to a set of states</a:t>
                </a:r>
              </a:p>
              <a:p>
                <a:pPr lvl="0"/>
                <a:r>
                  <a:rPr lang="en-US" dirty="0"/>
                  <a:t>Initial </a:t>
                </a:r>
                <a:r>
                  <a:rPr lang="en-US" b="1" dirty="0"/>
                  <a:t>state vector</a:t>
                </a:r>
                <a:r>
                  <a:rPr lang="en-US" dirty="0"/>
                  <a:t> is the first state at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;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After a state transition, we compute the probability of being in each of the three possible states 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922AF-EA50-A9D8-EEB7-0820424FD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BD36E-FC15-92E7-648E-C4D60442A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Markov Chains</a:t>
            </a:r>
          </a:p>
        </p:txBody>
      </p:sp>
    </p:spTree>
    <p:extLst>
      <p:ext uri="{BB962C8B-B14F-4D97-AF65-F5344CB8AC3E}">
        <p14:creationId xmlns:p14="http://schemas.microsoft.com/office/powerpoint/2010/main" val="432396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04460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What happens when there is a series of </a:t>
            </a:r>
            <a:r>
              <a:rPr lang="en-US" dirty="0"/>
              <a:t>Markov </a:t>
            </a:r>
            <a:r>
              <a:rPr dirty="0"/>
              <a:t>transitions?</a:t>
            </a:r>
          </a:p>
          <a:p>
            <a:pPr lvl="0"/>
            <a:r>
              <a:rPr dirty="0"/>
              <a:t>A sequence of such transitions is known as a </a:t>
            </a:r>
            <a:r>
              <a:rPr b="1" dirty="0"/>
              <a:t>Markov chain</a:t>
            </a:r>
          </a:p>
          <a:p>
            <a:pPr lvl="0"/>
            <a:r>
              <a:rPr dirty="0"/>
              <a:t>There are two classes of Markov Chains</a:t>
            </a:r>
          </a:p>
          <a:p>
            <a:pPr lvl="0"/>
            <a:r>
              <a:rPr b="1" dirty="0"/>
              <a:t>Episodic Markov chains</a:t>
            </a:r>
            <a:r>
              <a:rPr dirty="0"/>
              <a:t> have a </a:t>
            </a:r>
            <a:r>
              <a:rPr b="1" dirty="0"/>
              <a:t>terminal state</a:t>
            </a:r>
          </a:p>
          <a:p>
            <a:pPr lvl="1"/>
            <a:r>
              <a:rPr dirty="0"/>
              <a:t>The terminal state can only transition to itself</a:t>
            </a:r>
          </a:p>
          <a:p>
            <a:pPr lvl="1"/>
            <a:r>
              <a:rPr dirty="0"/>
              <a:t>Once the system is in the terminal state, we say that the episode has ended</a:t>
            </a:r>
          </a:p>
          <a:p>
            <a:pPr lvl="1"/>
            <a:r>
              <a:rPr dirty="0"/>
              <a:t>Episodic processes are not of interest here</a:t>
            </a:r>
          </a:p>
          <a:p>
            <a:pPr lvl="0"/>
            <a:r>
              <a:rPr b="1" dirty="0"/>
              <a:t>Continuous Markov chains</a:t>
            </a:r>
            <a:r>
              <a:rPr dirty="0"/>
              <a:t> have no terminal state</a:t>
            </a:r>
          </a:p>
          <a:p>
            <a:pPr lvl="1"/>
            <a:r>
              <a:rPr dirty="0"/>
              <a:t>Continue indefinitely, at least in principle</a:t>
            </a:r>
          </a:p>
          <a:p>
            <a:pPr lvl="1"/>
            <a:r>
              <a:rPr dirty="0"/>
              <a:t>Continuous Markov chains sample probability distribution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Are ideal for estimating Bayesian posterior distributions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Markov chain comprises a number of state transitions</a:t>
                </a:r>
              </a:p>
              <a:p>
                <a:pPr lvl="0"/>
                <a:r>
                  <a:rPr dirty="0"/>
                  <a:t>Chain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dirty="0"/>
                  <a:t> state transitions,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Each transition has probabilities given by the state transition matrix,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To estimate the probabilities of being in </a:t>
                </a:r>
                <a:r>
                  <a:rPr lang="en-US" dirty="0"/>
                  <a:t>each</a:t>
                </a:r>
                <a:r>
                  <a:rPr dirty="0"/>
                  <a:t> state use a special case known as a </a:t>
                </a:r>
                <a:r>
                  <a:rPr b="1" dirty="0"/>
                  <a:t>stationary Markov chain</a:t>
                </a:r>
              </a:p>
              <a:p>
                <a:pPr lvl="1"/>
                <a:r>
                  <a:rPr dirty="0"/>
                  <a:t>We will skip the technical mathematical details here</a:t>
                </a:r>
              </a:p>
              <a:p>
                <a:pPr lvl="1"/>
                <a:r>
                  <a:rPr dirty="0"/>
                  <a:t>Over a large number of time steps the number of times the states are visited is proportional to the state probabilities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Start with initial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dirty="0"/>
                  <a:t> for a continuous Markov chain: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 …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𝛱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limLow>
                        <m:limLow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We can find the probabilities of the states without knowing the values of the transition matrix,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!</a:t>
                </a:r>
              </a:p>
              <a:p>
                <a:pPr lvl="0"/>
                <a:r>
                  <a:rPr dirty="0"/>
                  <a:t>As long as we repeatedly sample the Markov process, we can estimate the state probabilities</a:t>
                </a:r>
              </a:p>
              <a:p>
                <a:pPr lvl="0"/>
                <a:r>
                  <a:rPr dirty="0"/>
                  <a:t>The key to Markov Chain Monte Carlo sampling!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5CEB3-AC50-4357-75E1-0DC244DCD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B6150-CDD7-56DC-BB3C-ED0F0AE08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Metropolis-Hastings Sampling</a:t>
            </a:r>
          </a:p>
        </p:txBody>
      </p:sp>
    </p:spTree>
    <p:extLst>
      <p:ext uri="{BB962C8B-B14F-4D97-AF65-F5344CB8AC3E}">
        <p14:creationId xmlns:p14="http://schemas.microsoft.com/office/powerpoint/2010/main" val="2514180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0547"/>
                <a:ext cx="8229600" cy="4126832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sz="2900" dirty="0"/>
                  <a:t>The first MCMC sampling algorithm developed is the </a:t>
                </a:r>
                <a:r>
                  <a:rPr sz="2900" b="1" dirty="0">
                    <a:hlinkClick r:id="rId2"/>
                  </a:rPr>
                  <a:t>Metropolis-Hastings (M-H) algorithm</a:t>
                </a:r>
                <a:endParaRPr lang="en-US" sz="2900" b="1" dirty="0"/>
              </a:p>
              <a:p>
                <a:r>
                  <a:rPr lang="en-US" sz="2900" dirty="0"/>
                  <a:t>O</a:t>
                </a:r>
                <a:r>
                  <a:rPr sz="2900" dirty="0"/>
                  <a:t>ften referred to as </a:t>
                </a:r>
                <a:r>
                  <a:rPr sz="2900" b="1" dirty="0"/>
                  <a:t>Metropolis algorithm </a:t>
                </a:r>
                <a:r>
                  <a:rPr sz="2900" dirty="0"/>
                  <a:t>or the </a:t>
                </a:r>
                <a:r>
                  <a:rPr sz="2900" b="1" dirty="0"/>
                  <a:t>M-H algorithm</a:t>
                </a:r>
                <a:endParaRPr sz="2900" dirty="0"/>
              </a:p>
              <a:p>
                <a:r>
                  <a:rPr sz="2900" dirty="0"/>
                  <a:t>The M-H algorithm uses the following steps to estimate the posterior density:</a:t>
                </a:r>
              </a:p>
              <a:p>
                <a:pPr lvl="1">
                  <a:buAutoNum type="arabicPeriod"/>
                </a:pPr>
                <a:r>
                  <a:rPr sz="2600" dirty="0"/>
                  <a:t>Pick a starting point in the parameter space</a:t>
                </a:r>
              </a:p>
              <a:p>
                <a:pPr lvl="1">
                  <a:buAutoNum type="arabicPeriod"/>
                </a:pPr>
                <a:r>
                  <a:rPr sz="2600" dirty="0"/>
                  <a:t>Choose a nearby point in parameter space randomly from a </a:t>
                </a:r>
                <a:r>
                  <a:rPr sz="2600" b="1" dirty="0"/>
                  <a:t>sampling distribution</a:t>
                </a:r>
                <a:endParaRPr sz="2600" dirty="0"/>
              </a:p>
              <a:p>
                <a:pPr lvl="1">
                  <a:buAutoNum type="arabicPeriod"/>
                </a:pPr>
                <a:r>
                  <a:rPr sz="2600" dirty="0"/>
                  <a:t>Evaluate the posterior at this point</a:t>
                </a:r>
                <a:r>
                  <a:rPr lang="en-US" sz="2600" dirty="0"/>
                  <a:t>, p</a:t>
                </a:r>
                <a:r>
                  <a:rPr sz="2600" dirty="0"/>
                  <a:t>roduct of the likelihood </a:t>
                </a:r>
                <a14:m>
                  <m:oMath xmlns:m="http://schemas.openxmlformats.org/officeDocument/2006/math">
                    <m:r>
                      <a:rPr sz="26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600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sz="26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sz="2600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sz="2600" dirty="0"/>
                  <a:t> and prior, </a:t>
                </a:r>
                <a14:m>
                  <m:oMath xmlns:m="http://schemas.openxmlformats.org/officeDocument/2006/math">
                    <m:r>
                      <a:rPr sz="26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600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endParaRPr sz="2600" dirty="0"/>
              </a:p>
              <a:p>
                <a:pPr lvl="1">
                  <a:buAutoNum type="arabicPeriod"/>
                </a:pPr>
                <a:r>
                  <a:rPr sz="2600" dirty="0"/>
                  <a:t>Use </a:t>
                </a:r>
                <a:r>
                  <a:rPr lang="en-US" sz="2600" dirty="0"/>
                  <a:t>a </a:t>
                </a:r>
                <a:r>
                  <a:rPr sz="2600" b="1" dirty="0"/>
                  <a:t>decision rule to accept or reject</a:t>
                </a:r>
                <a:r>
                  <a:rPr sz="2600" dirty="0"/>
                  <a:t> the new sample</a:t>
                </a:r>
                <a:r>
                  <a:rPr lang="en-US" sz="2600" dirty="0"/>
                  <a:t> </a:t>
                </a:r>
              </a:p>
              <a:p>
                <a:pPr lvl="1">
                  <a:buAutoNum type="arabicPeriod"/>
                </a:pPr>
                <a:r>
                  <a:rPr lang="en-US" sz="2600" dirty="0"/>
                  <a:t>I</a:t>
                </a:r>
                <a:r>
                  <a:rPr sz="2600" dirty="0"/>
                  <a:t>f the sample is accepted, compute the posterior density at the new sample point</a:t>
                </a:r>
              </a:p>
              <a:p>
                <a:pPr lvl="1">
                  <a:buAutoNum type="arabicPeriod"/>
                </a:pPr>
                <a:r>
                  <a:rPr sz="2600" dirty="0"/>
                  <a:t>Repeat steps, 2, 3, 4 and 5, many times, until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0547"/>
                <a:ext cx="8229600" cy="4126832"/>
              </a:xfrm>
              <a:blipFill>
                <a:blip r:embed="rId3"/>
                <a:stretch>
                  <a:fillRect l="-741" t="-2068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M-H algorithm uses </a:t>
                </a:r>
                <a:r>
                  <a:rPr lang="en-US" dirty="0"/>
                  <a:t>a </a:t>
                </a:r>
                <a:r>
                  <a:rPr b="1" dirty="0"/>
                  <a:t>decision rule to accept or reject</a:t>
                </a:r>
                <a:r>
                  <a:rPr dirty="0"/>
                  <a:t> the new sample:</a:t>
                </a:r>
              </a:p>
              <a:p>
                <a:pPr lvl="0"/>
                <a:r>
                  <a:rPr dirty="0"/>
                  <a:t>If the likelihood,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dirty="0"/>
                  <a:t>, of the new point is greater than the current point, accept new point</a:t>
                </a:r>
              </a:p>
              <a:p>
                <a:pPr lvl="0"/>
                <a:r>
                  <a:rPr dirty="0"/>
                  <a:t>If the likelihood of the new point is less than the current point, accept with probability according to the ratio: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𝐴𝑐𝑐𝑒𝑝𝑡𝑎𝑛𝑐𝑒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𝑝𝑟𝑒𝑣𝑖𝑜𝑢𝑠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2589"/>
            <a:ext cx="8229600" cy="4002578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Eventually, the M-H algorithms converges to the posterior distribution</a:t>
            </a:r>
          </a:p>
          <a:p>
            <a:pPr lvl="0"/>
            <a:r>
              <a:rPr dirty="0"/>
              <a:t>M-H random sampling algorithm is far more </a:t>
            </a:r>
            <a:r>
              <a:rPr b="1" dirty="0"/>
              <a:t>sample efficient</a:t>
            </a:r>
            <a:r>
              <a:rPr dirty="0"/>
              <a:t> than naive grid sampling</a:t>
            </a:r>
          </a:p>
          <a:p>
            <a:pPr lvl="0"/>
            <a:r>
              <a:rPr dirty="0"/>
              <a:t>Consider </a:t>
            </a:r>
            <a:r>
              <a:rPr lang="en-US" dirty="0"/>
              <a:t>how </a:t>
            </a:r>
            <a:r>
              <a:rPr dirty="0"/>
              <a:t>M-H algorithm probabilistically samples the parameter space</a:t>
            </a:r>
          </a:p>
          <a:p>
            <a:pPr lvl="1"/>
            <a:r>
              <a:rPr dirty="0"/>
              <a:t>Preferentially sample high density areas</a:t>
            </a:r>
          </a:p>
          <a:p>
            <a:pPr lvl="1"/>
            <a:r>
              <a:rPr dirty="0"/>
              <a:t>Not every point on a grid</a:t>
            </a:r>
          </a:p>
          <a:p>
            <a:pPr lvl="0"/>
            <a:r>
              <a:rPr dirty="0"/>
              <a:t>Important properties of the Metropolis-Hastings MCMC algorithm include:</a:t>
            </a:r>
          </a:p>
          <a:p>
            <a:pPr lvl="1"/>
            <a:r>
              <a:rPr dirty="0"/>
              <a:t>The M-H algorithm is </a:t>
            </a:r>
            <a:r>
              <a:rPr b="1" dirty="0"/>
              <a:t>guaranteed to eventually converge</a:t>
            </a:r>
            <a:r>
              <a:rPr dirty="0"/>
              <a:t> to the underlying distribution</a:t>
            </a:r>
          </a:p>
          <a:p>
            <a:pPr lvl="1"/>
            <a:r>
              <a:rPr dirty="0"/>
              <a:t>High </a:t>
            </a:r>
            <a:r>
              <a:rPr b="1" dirty="0"/>
              <a:t>serial correlation</a:t>
            </a:r>
            <a:r>
              <a:rPr dirty="0"/>
              <a:t> from one sample to the next in chain gives slow convergence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How can we extend Bayes models to more complex problems?</a:t>
            </a:r>
          </a:p>
          <a:p>
            <a:pPr lvl="0"/>
            <a:r>
              <a:rPr dirty="0"/>
              <a:t>For simple problems we can use a conjugate prior and posterior</a:t>
            </a:r>
          </a:p>
          <a:p>
            <a:pPr lvl="0"/>
            <a:r>
              <a:rPr dirty="0"/>
              <a:t>What about problems with complex likelihood?</a:t>
            </a:r>
          </a:p>
          <a:p>
            <a:pPr lvl="0"/>
            <a:r>
              <a:rPr dirty="0"/>
              <a:t>Need to perform sampling to compute approximation of posterior</a:t>
            </a:r>
          </a:p>
          <a:p>
            <a:pPr lvl="0"/>
            <a:r>
              <a:rPr dirty="0"/>
              <a:t>Highly efficient sampling methods required for complex problems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568365"/>
              </a:xfrm>
            </p:spPr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Poor convergence </a:t>
                </a:r>
                <a:r>
                  <a:rPr lang="en-US" dirty="0"/>
                  <a:t>leads to </a:t>
                </a:r>
                <a:r>
                  <a:rPr dirty="0"/>
                  <a:t>low </a:t>
                </a:r>
                <a:r>
                  <a:rPr b="1" dirty="0"/>
                  <a:t>sample efficiency</a:t>
                </a:r>
              </a:p>
              <a:p>
                <a:pPr lvl="0"/>
                <a:r>
                  <a:rPr dirty="0"/>
                  <a:t>Algorithm must be ‘tuned’ to ensure sample efficiency</a:t>
                </a:r>
              </a:p>
              <a:p>
                <a:pPr lvl="0"/>
                <a:r>
                  <a:rPr dirty="0"/>
                  <a:t>Tuning finds a good dispersion parameter value for the state sampling distribution</a:t>
                </a:r>
              </a:p>
              <a:p>
                <a:pPr lvl="0"/>
                <a:r>
                  <a:rPr dirty="0"/>
                  <a:t>Dispersion parameter determines the size of the jumps the algorithm makes</a:t>
                </a:r>
              </a:p>
              <a:p>
                <a:pPr lvl="0"/>
                <a:r>
                  <a:rPr dirty="0"/>
                  <a:t>Example, for Normal sampling distribution pick the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is too small, the chain searches</a:t>
                </a:r>
                <a:r>
                  <a:rPr lang="en-US" dirty="0"/>
                  <a:t> slowly</a:t>
                </a:r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is too big, chain has are large jumps which slows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568365"/>
              </a:xfrm>
              <a:blipFill>
                <a:blip r:embed="rId2"/>
                <a:stretch>
                  <a:fillRect l="-963" t="-1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8" y="1200151"/>
                <a:ext cx="4604085" cy="3167312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</a:t>
                </a:r>
                <a:r>
                  <a:rPr dirty="0"/>
                  <a:t> find an estimate of the posterior density of a bivariate Normal distribution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𝐶𝑜𝑣𝑎𝑟𝑖𝑎𝑛𝑐𝑒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200151"/>
                <a:ext cx="4604085" cy="3167312"/>
              </a:xfrm>
              <a:blipFill>
                <a:blip r:embed="rId2"/>
                <a:stretch>
                  <a:fillRect l="-198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3"/>
          <p:cNvSpPr txBox="1"/>
          <p:nvPr/>
        </p:nvSpPr>
        <p:spPr>
          <a:xfrm>
            <a:off x="5562600" y="4457159"/>
            <a:ext cx="3457742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Random samples from a bivariate Normal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4CD363-8EB2-0125-0F0B-3428770A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32" y="959332"/>
            <a:ext cx="3598110" cy="350839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And, the marginal distributions of the variables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858253" y="3719763"/>
            <a:ext cx="7427494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Marginal distributions of bivariate Normal samples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8135C-486F-89CF-E44B-434546F3F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816194"/>
            <a:ext cx="7676148" cy="186838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0151"/>
            <a:ext cx="4780547" cy="339447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Now, we are ready to sample these data using the M-H MCMC algorithm</a:t>
            </a:r>
          </a:p>
          <a:p>
            <a:pPr marL="0" lvl="0" indent="0">
              <a:buNone/>
            </a:pPr>
            <a:r>
              <a:rPr dirty="0"/>
              <a:t>The algorithm is</a:t>
            </a:r>
          </a:p>
          <a:p>
            <a:pPr marL="342900" lvl="0" indent="-342900">
              <a:buAutoNum type="arabicPeriod"/>
            </a:pPr>
            <a:r>
              <a:rPr dirty="0"/>
              <a:t>Compute the bi-variate Normal likelihood</a:t>
            </a:r>
            <a:endParaRPr lang="en-US" dirty="0"/>
          </a:p>
          <a:p>
            <a:pPr>
              <a:buFont typeface="Arial"/>
              <a:buAutoNum type="arabicPeriod"/>
            </a:pPr>
            <a:r>
              <a:rPr lang="en-US" dirty="0"/>
              <a:t>Initialize hyperparameters statistics</a:t>
            </a:r>
            <a:endParaRPr dirty="0"/>
          </a:p>
          <a:p>
            <a:pPr marL="342900" lvl="0" indent="-342900">
              <a:buAutoNum type="arabicPeriod"/>
            </a:pPr>
            <a:r>
              <a:rPr dirty="0"/>
              <a:t>Initialize the chain</a:t>
            </a:r>
          </a:p>
          <a:p>
            <a:pPr marL="342900" lvl="0" indent="-342900">
              <a:buAutoNum type="arabicPeriod"/>
            </a:pPr>
            <a:r>
              <a:rPr lang="en-US" dirty="0"/>
              <a:t>Repetitively s</a:t>
            </a:r>
            <a:r>
              <a:rPr dirty="0"/>
              <a:t>ample the likelihood of the data using the M-H algorithm.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5979695" y="4429521"/>
            <a:ext cx="3112168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571AB-9F92-2087-C326-9EB75D37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50" y="1024857"/>
            <a:ext cx="3526113" cy="34430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EE09253-D228-691B-37BA-94E33C28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142" y="970390"/>
            <a:ext cx="3631912" cy="3513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21" y="1112869"/>
            <a:ext cx="4961021" cy="853904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A p</a:t>
            </a:r>
            <a:r>
              <a:rPr dirty="0"/>
              <a:t>lot the first 500 samples</a:t>
            </a:r>
            <a:r>
              <a:rPr lang="en-US" dirty="0"/>
              <a:t> from the M-H algorithm</a:t>
            </a:r>
            <a:endParaRPr dirty="0"/>
          </a:p>
        </p:txBody>
      </p:sp>
      <p:sp>
        <p:nvSpPr>
          <p:cNvPr id="5" name="TextBox 3"/>
          <p:cNvSpPr txBox="1"/>
          <p:nvPr/>
        </p:nvSpPr>
        <p:spPr>
          <a:xfrm>
            <a:off x="5522495" y="4340623"/>
            <a:ext cx="342499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3353380"/>
            <a:ext cx="4900863" cy="91848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Notice the long ‘tail’ on the sampled distribution from the </a:t>
            </a:r>
            <a:r>
              <a:rPr b="1" dirty="0"/>
              <a:t>burn-in period</a:t>
            </a:r>
            <a:r>
              <a:rPr dirty="0"/>
              <a:t>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62B515-8E69-E056-946C-4D33F8646B61}"/>
              </a:ext>
            </a:extLst>
          </p:cNvPr>
          <p:cNvCxnSpPr>
            <a:cxnSpLocks/>
          </p:cNvCxnSpPr>
          <p:nvPr/>
        </p:nvCxnSpPr>
        <p:spPr>
          <a:xfrm flipV="1">
            <a:off x="5057568" y="3324679"/>
            <a:ext cx="2506285" cy="494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CE0FBDB-B3AF-F51D-4E42-296A9118C409}"/>
              </a:ext>
            </a:extLst>
          </p:cNvPr>
          <p:cNvSpPr/>
          <p:nvPr/>
        </p:nvSpPr>
        <p:spPr>
          <a:xfrm rot="18798249">
            <a:off x="7691254" y="2265721"/>
            <a:ext cx="907537" cy="203572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C293E7-5976-D867-2BB2-52087870CFB8}"/>
              </a:ext>
            </a:extLst>
          </p:cNvPr>
          <p:cNvSpPr txBox="1">
            <a:spLocks/>
          </p:cNvSpPr>
          <p:nvPr/>
        </p:nvSpPr>
        <p:spPr>
          <a:xfrm>
            <a:off x="457199" y="2122814"/>
            <a:ext cx="4900863" cy="918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Density of M-H sample begins to resemble the sample distribution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079813-2BF4-41FB-D238-5F46CE94B9A2}"/>
              </a:ext>
            </a:extLst>
          </p:cNvPr>
          <p:cNvSpPr/>
          <p:nvPr/>
        </p:nvSpPr>
        <p:spPr>
          <a:xfrm rot="13635707">
            <a:off x="6585935" y="999784"/>
            <a:ext cx="895996" cy="260869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44F937-5FCD-F76B-560C-1BAFFA84273B}"/>
              </a:ext>
            </a:extLst>
          </p:cNvPr>
          <p:cNvCxnSpPr>
            <a:cxnSpLocks/>
          </p:cNvCxnSpPr>
          <p:nvPr/>
        </p:nvCxnSpPr>
        <p:spPr>
          <a:xfrm>
            <a:off x="4660231" y="2542278"/>
            <a:ext cx="1408433" cy="902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animBg="1"/>
      <p:bldP spid="10" grpId="0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8483"/>
            <a:ext cx="8229600" cy="50800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Marginal distributions of the MCMC samples, less first 500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403895" y="4563766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First 500 MCMC samples from bivariate Normal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6483"/>
            <a:ext cx="8229600" cy="71962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These marginals are similar to the original distribution</a:t>
            </a:r>
            <a:r>
              <a:rPr lang="en-US" dirty="0"/>
              <a:t> but with the ‘tail’ from the burn-in period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BDC98-EE2B-8346-7B75-B543FC365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94" y="2363286"/>
            <a:ext cx="8332471" cy="205230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Convergence and sampling efficiency of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55404"/>
                <a:ext cx="8229600" cy="3982117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sz="2600" dirty="0"/>
                  <a:t>How can we understand the </a:t>
                </a:r>
                <a:r>
                  <a:rPr lang="en-US" sz="2600" dirty="0"/>
                  <a:t>c</a:t>
                </a:r>
                <a:r>
                  <a:rPr sz="2600" dirty="0"/>
                  <a:t>onvergence properties of the M-H MCMC sampler</a:t>
                </a:r>
                <a:r>
                  <a:rPr lang="en-US" sz="2600" dirty="0"/>
                  <a:t>?</a:t>
                </a:r>
                <a:endParaRPr sz="2600" dirty="0"/>
              </a:p>
              <a:p>
                <a:pPr lvl="0"/>
                <a:r>
                  <a:rPr sz="2600" dirty="0"/>
                  <a:t>MCMC sampling generally convergences to the underlying distribution, but can be slow</a:t>
                </a:r>
              </a:p>
              <a:p>
                <a:pPr lvl="0"/>
                <a:r>
                  <a:rPr sz="2600" dirty="0"/>
                  <a:t>In some pathological cases, convergence may not occur at all</a:t>
                </a:r>
              </a:p>
              <a:p>
                <a:pPr lvl="0"/>
                <a:r>
                  <a:rPr sz="2600" dirty="0"/>
                  <a:t>The </a:t>
                </a:r>
                <a:r>
                  <a:rPr sz="2600" b="1" dirty="0"/>
                  <a:t>acceptance rate</a:t>
                </a:r>
                <a:r>
                  <a:rPr sz="2600" dirty="0"/>
                  <a:t> and </a:t>
                </a:r>
                <a:r>
                  <a:rPr sz="2600" b="1" dirty="0"/>
                  <a:t>rejection rate</a:t>
                </a:r>
                <a:r>
                  <a:rPr sz="2600" dirty="0"/>
                  <a:t> are key convergence statistics for the M-H algorithm</a:t>
                </a:r>
              </a:p>
              <a:p>
                <a:pPr lvl="1"/>
                <a:r>
                  <a:rPr sz="2600" dirty="0"/>
                  <a:t>Low acceptance or high rejection rate are signs of poor convergence</a:t>
                </a:r>
              </a:p>
              <a:p>
                <a:pPr lvl="1"/>
                <a:r>
                  <a:rPr sz="2600" dirty="0"/>
                  <a:t>Too few rejections, indicate that the algorithm is not exploring the parameter space sufficiently</a:t>
                </a:r>
              </a:p>
              <a:p>
                <a:pPr lvl="1"/>
                <a:r>
                  <a:rPr sz="2600" dirty="0"/>
                  <a:t>Trade-off between these statistics is controlled by the dispersion of the sampling distribution</a:t>
                </a:r>
              </a:p>
              <a:p>
                <a:pPr lvl="1"/>
                <a:r>
                  <a:rPr sz="2600" dirty="0"/>
                  <a:t>Unfortunately, there are few useful rules of thumb one can use</a:t>
                </a:r>
              </a:p>
              <a:p>
                <a:r>
                  <a:rPr sz="2600" dirty="0"/>
                  <a:t>For our example these statistics are fairly good: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𝐴𝑐𝑐𝑒𝑝𝑡𝑎𝑛𝑐𝑒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0</m:t>
                      </m:r>
                      <m:r>
                        <a:rPr>
                          <a:latin typeface="Cambria Math" panose="02040503050406030204" pitchFamily="18" charset="0"/>
                        </a:rPr>
                        <m:t>.</m:t>
                      </m:r>
                      <m:r>
                        <a:rPr>
                          <a:latin typeface="Cambria Math" panose="02040503050406030204" pitchFamily="18" charset="0"/>
                        </a:rPr>
                        <m:t>81</m:t>
                      </m:r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𝑅𝑒𝑗𝑒𝑐𝑡𝑖𝑜𝑛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0</m:t>
                      </m:r>
                      <m:r>
                        <a:rPr>
                          <a:latin typeface="Cambria Math" panose="02040503050406030204" pitchFamily="18" charset="0"/>
                        </a:rPr>
                        <m:t>.</m:t>
                      </m:r>
                      <m:r>
                        <a:rPr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55404"/>
                <a:ext cx="8229600" cy="3982117"/>
              </a:xfrm>
              <a:blipFill>
                <a:blip r:embed="rId2"/>
                <a:stretch>
                  <a:fillRect l="-593" t="-2144" r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CD090-43A4-BCD2-EB05-41FC8556A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5C57F-B797-477A-32C6-44E9D67CB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Evaluation of MCMC Sampling</a:t>
            </a:r>
          </a:p>
        </p:txBody>
      </p:sp>
    </p:spTree>
    <p:extLst>
      <p:ext uri="{BB962C8B-B14F-4D97-AF65-F5344CB8AC3E}">
        <p14:creationId xmlns:p14="http://schemas.microsoft.com/office/powerpoint/2010/main" val="2729114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284621" cy="3394472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b="1" dirty="0"/>
              <a:t>Trace</a:t>
            </a:r>
            <a:r>
              <a:rPr dirty="0"/>
              <a:t> </a:t>
            </a:r>
            <a:r>
              <a:rPr b="1" dirty="0"/>
              <a:t>plot</a:t>
            </a:r>
            <a:r>
              <a:rPr dirty="0"/>
              <a:t> of the samples displays the sample value of the parameter with sample number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traces show sampling around the highest density values of the parameters, indicating good convergence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5" name="TextBox 3"/>
          <p:cNvSpPr txBox="1"/>
          <p:nvPr/>
        </p:nvSpPr>
        <p:spPr>
          <a:xfrm>
            <a:off x="3883123" y="4243436"/>
            <a:ext cx="5260877" cy="43504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 plots for two variables from the M-H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803F4-784D-4FA2-EF71-B93974E5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37" y="1572293"/>
            <a:ext cx="5402179" cy="267114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5197317" cy="631704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sz="3200" b="0" dirty="0"/>
              <a:t>Evaluation of MCMC sampling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7"/>
            <a:ext cx="4697063" cy="379910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sz="2600" dirty="0"/>
              <a:t>An autocorrelation plot shows how a sample value is related to the previous samples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Notice that the autocorrelation dies off fairly quickly with lag</a:t>
            </a:r>
            <a:endParaRPr sz="26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sz="2600" dirty="0"/>
              <a:t>The autocorrelation of the Markov chain </a:t>
            </a:r>
            <a:r>
              <a:rPr lang="en-US" sz="2600" dirty="0"/>
              <a:t>shows the dependency of the samples </a:t>
            </a: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Low autocorrelation indicates good sampling efficiency</a:t>
            </a: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High autocorrelation indicates poor sampling efficiency</a:t>
            </a:r>
          </a:p>
          <a:p>
            <a:pPr lvl="0"/>
            <a:endParaRPr sz="2000" dirty="0"/>
          </a:p>
        </p:txBody>
      </p:sp>
      <p:sp>
        <p:nvSpPr>
          <p:cNvPr id="5" name="TextBox 3"/>
          <p:cNvSpPr txBox="1"/>
          <p:nvPr/>
        </p:nvSpPr>
        <p:spPr>
          <a:xfrm>
            <a:off x="5895328" y="4453624"/>
            <a:ext cx="3086302" cy="37353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Autocorrelation of Markov chain for the two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EE32D2-154D-E0BC-5414-A80D5EA2D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51" y="171837"/>
            <a:ext cx="3031879" cy="2054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19444-8655-DF90-7A0E-61AC8DD83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51" y="2265004"/>
            <a:ext cx="3001528" cy="22836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Grid Sampling Cannot Scale!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Real-world Bayes models have large numbers of parameters, into the millions</a:t>
                </a:r>
              </a:p>
              <a:p>
                <a:pPr lvl="0"/>
                <a:r>
                  <a:rPr lang="en-US" dirty="0"/>
                  <a:t>Naive approach is simple grid sampling</a:t>
                </a:r>
              </a:p>
              <a:p>
                <a:pPr lvl="1"/>
                <a:r>
                  <a:rPr lang="en-US" dirty="0"/>
                  <a:t>Sample across dimensions of the parameter space</a:t>
                </a:r>
              </a:p>
              <a:p>
                <a:pPr lvl="0"/>
                <a:r>
                  <a:rPr lang="en-US" dirty="0"/>
                  <a:t>Consider this thought experiment, sampling dimension 100 times:</a:t>
                </a:r>
              </a:p>
              <a:p>
                <a:pPr lvl="1"/>
                <a:r>
                  <a:rPr lang="en-US" dirty="0"/>
                  <a:t>1-parameter model: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dirty="0"/>
                  <a:t> samples</a:t>
                </a:r>
              </a:p>
              <a:p>
                <a:pPr lvl="1"/>
                <a:r>
                  <a:rPr lang="en-US" dirty="0"/>
                  <a:t>2-parameter model: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en-US" dirty="0"/>
                  <a:t> samples</a:t>
                </a:r>
              </a:p>
              <a:p>
                <a:pPr lvl="1"/>
                <a:r>
                  <a:rPr lang="en-US" dirty="0"/>
                  <a:t>3-parameter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samples</a:t>
                </a:r>
              </a:p>
              <a:p>
                <a:pPr lvl="1"/>
                <a:r>
                  <a:rPr lang="en-US" dirty="0"/>
                  <a:t>100-parameter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102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samples</a:t>
                </a:r>
              </a:p>
              <a:p>
                <a:pPr lvl="0"/>
                <a:r>
                  <a:rPr lang="en-US" dirty="0"/>
                  <a:t>Computational complexity of grid sampling has </a:t>
                </a:r>
                <a:r>
                  <a:rPr lang="en-US" b="1" dirty="0"/>
                  <a:t>exponential scaling</a:t>
                </a:r>
                <a:r>
                  <a:rPr lang="en-US" dirty="0"/>
                  <a:t> with dimensionality</a:t>
                </a:r>
              </a:p>
              <a:p>
                <a:pPr lvl="0"/>
                <a:r>
                  <a:rPr lang="en-US" dirty="0"/>
                  <a:t>Need a better approach!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We can relate sampling efficiency to the autocorrelation of the samples</a:t>
                </a:r>
              </a:p>
              <a:p>
                <a:pPr lvl="0"/>
                <a:r>
                  <a:rPr dirty="0"/>
                  <a:t>Intuitively, uncorrelated samples provide maximum information on the distribution sampled</a:t>
                </a:r>
              </a:p>
              <a:p>
                <a:pPr lvl="1"/>
                <a:r>
                  <a:rPr dirty="0"/>
                  <a:t>With significant autocorrelation, the new information gathered per-sample is reduced</a:t>
                </a:r>
              </a:p>
              <a:p>
                <a:pPr lvl="0"/>
                <a:r>
                  <a:rPr b="1" dirty="0"/>
                  <a:t>Effective sample size or ESS</a:t>
                </a:r>
                <a:r>
                  <a:rPr dirty="0"/>
                  <a:t>.is the ratio between the number of samples adjusted for the autocorrelation and the hypothetical number of uncorrelated samples, 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sup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nary>
                          <m:r>
                            <a:rPr>
                              <a:latin typeface="Cambria Math" panose="02040503050406030204" pitchFamily="18" charset="0"/>
                            </a:rPr>
                            <m:t>𝐶𝐹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ESS close to N indicates low autocorrelation and high sample efficiency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1975" b="-2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FD1C8-7586-C601-DC84-469F380ED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B6D63-A8E0-B729-3C4A-E59AFFCDE3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Gibbs Sampling</a:t>
            </a:r>
          </a:p>
        </p:txBody>
      </p:sp>
    </p:spTree>
    <p:extLst>
      <p:ext uri="{BB962C8B-B14F-4D97-AF65-F5344CB8AC3E}">
        <p14:creationId xmlns:p14="http://schemas.microsoft.com/office/powerpoint/2010/main" val="945349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E807E-0819-CCEE-8A0F-8D0A1802A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04D4D26-9F32-73D0-B340-342CB5EE0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142" y="970390"/>
            <a:ext cx="3631912" cy="35133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D7520-C377-AE41-29EF-1F44BDB3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Other MCMC Sampling Algorithms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D94A2-A89F-1FFB-979B-EF880368C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21" y="1112869"/>
            <a:ext cx="4961021" cy="85390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Why do we need other sampling algorithms when we have M-H?</a:t>
            </a:r>
            <a:endParaRPr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604F835-8DFF-5BCB-9AC0-FE4CD3ACE3E6}"/>
              </a:ext>
            </a:extLst>
          </p:cNvPr>
          <p:cNvSpPr txBox="1"/>
          <p:nvPr/>
        </p:nvSpPr>
        <p:spPr>
          <a:xfrm>
            <a:off x="5522495" y="4340623"/>
            <a:ext cx="342499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AD8AEF-ADF8-0CAD-A801-0FC849EFF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21" y="2227535"/>
            <a:ext cx="4900863" cy="25770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M-H algorithm uses a random walk with an acceptance criteria to integrate over density</a:t>
            </a:r>
          </a:p>
          <a:p>
            <a:r>
              <a:rPr lang="en-US" dirty="0"/>
              <a:t>The M-H algorithm has a tendency to wander and over-sample low density regions</a:t>
            </a:r>
          </a:p>
          <a:p>
            <a:r>
              <a:rPr lang="en-US" dirty="0"/>
              <a:t>Most samples are in the high density region if algorithm properly tuned</a:t>
            </a:r>
          </a:p>
          <a:p>
            <a:pPr marL="0" lvl="0" indent="0">
              <a:buNone/>
            </a:pPr>
            <a:endParaRPr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82B4F0-088F-57A3-1890-BBFFFF1F2150}"/>
              </a:ext>
            </a:extLst>
          </p:cNvPr>
          <p:cNvCxnSpPr>
            <a:cxnSpLocks/>
          </p:cNvCxnSpPr>
          <p:nvPr/>
        </p:nvCxnSpPr>
        <p:spPr>
          <a:xfrm flipV="1">
            <a:off x="5109411" y="2061411"/>
            <a:ext cx="1167063" cy="1354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5CDE50-978C-56E2-6FA6-D78AD4701999}"/>
              </a:ext>
            </a:extLst>
          </p:cNvPr>
          <p:cNvSpPr txBox="1">
            <a:spLocks/>
          </p:cNvSpPr>
          <p:nvPr/>
        </p:nvSpPr>
        <p:spPr>
          <a:xfrm>
            <a:off x="549063" y="3518928"/>
            <a:ext cx="4900863" cy="918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D6BD22-EBC8-AD85-5BCD-9C47915896F7}"/>
              </a:ext>
            </a:extLst>
          </p:cNvPr>
          <p:cNvSpPr/>
          <p:nvPr/>
        </p:nvSpPr>
        <p:spPr>
          <a:xfrm rot="13635707">
            <a:off x="6585935" y="999784"/>
            <a:ext cx="895996" cy="260869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B21BEC-D45E-19A2-E27C-921E5C91D37B}"/>
              </a:ext>
            </a:extLst>
          </p:cNvPr>
          <p:cNvCxnSpPr>
            <a:cxnSpLocks/>
          </p:cNvCxnSpPr>
          <p:nvPr/>
        </p:nvCxnSpPr>
        <p:spPr>
          <a:xfrm flipV="1">
            <a:off x="5109411" y="3254627"/>
            <a:ext cx="1126957" cy="918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02FACF-4E03-33A8-019D-F17E6EFD5526}"/>
              </a:ext>
            </a:extLst>
          </p:cNvPr>
          <p:cNvCxnSpPr>
            <a:cxnSpLocks/>
          </p:cNvCxnSpPr>
          <p:nvPr/>
        </p:nvCxnSpPr>
        <p:spPr>
          <a:xfrm flipV="1">
            <a:off x="5077326" y="2878670"/>
            <a:ext cx="2105527" cy="537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49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Other MCMC Sampling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A number of other powerful MCMC sampling algorithms have been developed</a:t>
            </a:r>
          </a:p>
          <a:p>
            <a:pPr lvl="0"/>
            <a:r>
              <a:rPr dirty="0"/>
              <a:t>The M-H can suffer from slow convergence for several reasons</a:t>
            </a:r>
          </a:p>
          <a:p>
            <a:pPr lvl="1"/>
            <a:r>
              <a:rPr lang="en-US" b="1" dirty="0"/>
              <a:t>Random walk </a:t>
            </a:r>
            <a:r>
              <a:rPr lang="en-US" dirty="0"/>
              <a:t>nature of the M-H leads to time spent sampling low density regions of posterior </a:t>
            </a:r>
          </a:p>
          <a:p>
            <a:pPr lvl="1"/>
            <a:r>
              <a:rPr dirty="0"/>
              <a:t>Generally </a:t>
            </a:r>
            <a:r>
              <a:rPr lang="en-US" dirty="0"/>
              <a:t>M-H samples have</a:t>
            </a:r>
            <a:r>
              <a:rPr dirty="0"/>
              <a:t> fairly high serial correlation and low ESS</a:t>
            </a:r>
          </a:p>
          <a:p>
            <a:pPr lvl="1"/>
            <a:r>
              <a:rPr dirty="0"/>
              <a:t>Must ‘tune’ the </a:t>
            </a:r>
            <a:r>
              <a:rPr lang="en-US" dirty="0"/>
              <a:t>acceptance</a:t>
            </a:r>
            <a:r>
              <a:rPr dirty="0"/>
              <a:t> probability distribution</a:t>
            </a:r>
          </a:p>
          <a:p>
            <a:pPr lvl="0"/>
            <a:r>
              <a:rPr dirty="0"/>
              <a:t>As a result of these limitations, other MCMC sampling methods have been proposed in a quest to improve sample efficiency including:</a:t>
            </a:r>
          </a:p>
          <a:p>
            <a:pPr lvl="1"/>
            <a:r>
              <a:rPr dirty="0"/>
              <a:t>Gibbs sampling</a:t>
            </a:r>
          </a:p>
          <a:p>
            <a:pPr lvl="1"/>
            <a:r>
              <a:rPr dirty="0"/>
              <a:t>No U</a:t>
            </a:r>
            <a:r>
              <a:rPr lang="en-US" dirty="0"/>
              <a:t>-</a:t>
            </a:r>
            <a:r>
              <a:rPr dirty="0"/>
              <a:t>turn sampling (NUTS)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Gibbs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660488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b="1" dirty="0">
                <a:hlinkClick r:id="rId2"/>
              </a:rPr>
              <a:t>Gibbs sampler</a:t>
            </a:r>
            <a:r>
              <a:rPr b="1" dirty="0"/>
              <a:t> </a:t>
            </a:r>
            <a:r>
              <a:rPr dirty="0"/>
              <a:t>is an improved MCMC sampler which speeds convergence</a:t>
            </a:r>
          </a:p>
          <a:p>
            <a:pPr lvl="0"/>
            <a:r>
              <a:rPr dirty="0"/>
              <a:t>Named for the 19th Century physicist Josiah Willard Gibbs; inspired by statistical mechanics</a:t>
            </a:r>
          </a:p>
          <a:p>
            <a:r>
              <a:rPr dirty="0"/>
              <a:t>Gibbs sampler </a:t>
            </a:r>
            <a:r>
              <a:rPr lang="en-US" b="1" dirty="0"/>
              <a:t>round-robin </a:t>
            </a:r>
            <a:r>
              <a:rPr b="1" dirty="0"/>
              <a:t>samples </a:t>
            </a:r>
            <a:r>
              <a:rPr dirty="0"/>
              <a:t>each dimension of the parameter space </a:t>
            </a:r>
            <a:endParaRPr lang="en-US" dirty="0"/>
          </a:p>
          <a:p>
            <a:r>
              <a:rPr lang="en-US" dirty="0"/>
              <a:t>Update along each dimension approximately orthogonal to the preceding sampled dimension</a:t>
            </a:r>
          </a:p>
          <a:p>
            <a:pPr lvl="0"/>
            <a:r>
              <a:rPr dirty="0"/>
              <a:t>M-H algorithm attempts jumps across all dimensions of the parameter space</a:t>
            </a:r>
          </a:p>
          <a:p>
            <a:pPr lvl="0"/>
            <a:r>
              <a:rPr dirty="0"/>
              <a:t>Compared to M-H, Gibbs sampling reduces serial correlation through round-robin sampling</a:t>
            </a:r>
          </a:p>
          <a:p>
            <a:pPr lvl="0"/>
            <a:r>
              <a:rPr dirty="0"/>
              <a:t>There are no tuning parameters since sampling is based on the marginals of the likelihood.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Gibbs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The basic Gibbs sampler algorithm has the following steps:</a:t>
                </a:r>
              </a:p>
              <a:p>
                <a:pPr lvl="1">
                  <a:buAutoNum type="arabicPeriod"/>
                </a:pPr>
                <a:r>
                  <a:rPr dirty="0"/>
                  <a:t>For an N dimensional parameter space,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dirty="0"/>
                  <a:t>, find a random starting point</a:t>
                </a:r>
              </a:p>
              <a:p>
                <a:pPr lvl="1">
                  <a:buAutoNum type="arabicPeriod"/>
                </a:pPr>
                <a:r>
                  <a:rPr dirty="0"/>
                  <a:t>In order,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3</m:t>
                    </m:r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dirty="0"/>
                  <a:t>, assign the next dimension to sample, starting with dimension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dirty="0"/>
                  <a:t>; actual order not important</a:t>
                </a:r>
              </a:p>
              <a:p>
                <a:pPr lvl="1">
                  <a:buAutoNum type="arabicPeriod"/>
                </a:pPr>
                <a:r>
                  <a:rPr dirty="0"/>
                  <a:t>Sample the marginal distribution of the parameter given the observations,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dirty="0"/>
                  <a:t>, and other parameter values: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dirty="0"/>
              </a:p>
              <a:p>
                <a:pPr lvl="1">
                  <a:buAutoNum type="arabicPeriod"/>
                </a:pPr>
                <a:r>
                  <a:rPr dirty="0"/>
                  <a:t>Repeat steps 2 and 3 until convergence</a:t>
                </a:r>
                <a:endParaRPr lang="en-US" dirty="0"/>
              </a:p>
              <a:p>
                <a:r>
                  <a:rPr lang="en-US" dirty="0"/>
                  <a:t>The round-robin algorithm has difficulty scaling to higher dimensional problems  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334" r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F1A2-AD1B-9946-426E-F0482BA51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761C0-2975-D633-F12A-90A588B72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Hamiltonian Sampling and the NUTS Algorithm</a:t>
            </a:r>
          </a:p>
        </p:txBody>
      </p:sp>
    </p:spTree>
    <p:extLst>
      <p:ext uri="{BB962C8B-B14F-4D97-AF65-F5344CB8AC3E}">
        <p14:creationId xmlns:p14="http://schemas.microsoft.com/office/powerpoint/2010/main" val="452598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8435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2264"/>
            <a:ext cx="8229600" cy="4186990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The </a:t>
            </a:r>
            <a:r>
              <a:rPr b="1" dirty="0">
                <a:hlinkClick r:id="rId2"/>
              </a:rPr>
              <a:t>Hamiltonian sampler </a:t>
            </a:r>
            <a:r>
              <a:rPr dirty="0"/>
              <a:t>was proposed in 1987 (Duane, et.al.) and uses a simple idea from classical mechanics</a:t>
            </a:r>
          </a:p>
          <a:p>
            <a:pPr lvl="0"/>
            <a:r>
              <a:rPr dirty="0"/>
              <a:t>Attempt to improve convergence of Metropolis-Hastings algorithm</a:t>
            </a:r>
          </a:p>
          <a:p>
            <a:pPr lvl="0"/>
            <a:r>
              <a:rPr dirty="0"/>
              <a:t>Hamiltonian MCMC attempts to create a better sampling path</a:t>
            </a:r>
          </a:p>
          <a:p>
            <a:pPr lvl="1"/>
            <a:r>
              <a:rPr dirty="0"/>
              <a:t>Uses an analogy with classical physics</a:t>
            </a:r>
          </a:p>
          <a:p>
            <a:pPr lvl="1"/>
            <a:r>
              <a:rPr dirty="0"/>
              <a:t>Constrains the search to favor high-density parts of the posterior distribution</a:t>
            </a:r>
          </a:p>
          <a:p>
            <a:pPr lvl="0"/>
            <a:r>
              <a:rPr dirty="0"/>
              <a:t>Imagine that the posterior density is like a hilly landscape</a:t>
            </a:r>
          </a:p>
          <a:p>
            <a:pPr lvl="1"/>
            <a:r>
              <a:rPr dirty="0"/>
              <a:t>We want to sample around the high spots, the maximum density points</a:t>
            </a:r>
          </a:p>
          <a:p>
            <a:pPr lvl="1"/>
            <a:r>
              <a:rPr dirty="0"/>
              <a:t>We call density </a:t>
            </a:r>
            <a:r>
              <a:rPr b="1" dirty="0"/>
              <a:t>potential</a:t>
            </a:r>
          </a:p>
          <a:p>
            <a:pPr lvl="0"/>
            <a:r>
              <a:rPr lang="en-US" dirty="0"/>
              <a:t>Imagin, we</a:t>
            </a:r>
            <a:r>
              <a:rPr dirty="0"/>
              <a:t> roll a ball around the landscape to the highest potential energy points</a:t>
            </a:r>
          </a:p>
          <a:p>
            <a:pPr lvl="1"/>
            <a:r>
              <a:rPr dirty="0"/>
              <a:t>Ball has </a:t>
            </a:r>
            <a:r>
              <a:rPr lang="en-US" b="1" dirty="0"/>
              <a:t>potential energy</a:t>
            </a:r>
            <a:r>
              <a:rPr b="1" dirty="0"/>
              <a:t> </a:t>
            </a:r>
            <a:r>
              <a:rPr dirty="0"/>
              <a:t>and </a:t>
            </a:r>
            <a:r>
              <a:rPr lang="en-US" b="1" dirty="0"/>
              <a:t>kinetic energy</a:t>
            </a:r>
            <a:r>
              <a:rPr b="1" dirty="0"/>
              <a:t> </a:t>
            </a:r>
            <a:r>
              <a:rPr lang="en-US" dirty="0"/>
              <a:t>with the total energy conserved</a:t>
            </a:r>
          </a:p>
          <a:p>
            <a:pPr lvl="1"/>
            <a:r>
              <a:rPr lang="en-US" dirty="0"/>
              <a:t>Want sampling trajectory to favor high potential energy regions 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96389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06642"/>
                <a:ext cx="8229600" cy="39864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The Hamiltonian sampler uses a simple idea from classical mechanics</a:t>
                </a:r>
              </a:p>
              <a:p>
                <a:pPr lvl="0"/>
                <a:r>
                  <a:rPr dirty="0"/>
                  <a:t>Ball has </a:t>
                </a:r>
                <a:r>
                  <a:rPr b="1" dirty="0"/>
                  <a:t>potential energy</a:t>
                </a:r>
                <a:r>
                  <a:rPr dirty="0"/>
                  <a:t> and </a:t>
                </a:r>
                <a:r>
                  <a:rPr b="1" dirty="0"/>
                  <a:t>kinetic energy</a:t>
                </a:r>
              </a:p>
              <a:p>
                <a:pPr lvl="1"/>
                <a:r>
                  <a:rPr b="1" dirty="0"/>
                  <a:t>Potential energy</a:t>
                </a:r>
                <a:r>
                  <a:rPr dirty="0"/>
                  <a:t> determined by probability density</a:t>
                </a:r>
              </a:p>
              <a:p>
                <a:pPr lvl="1"/>
                <a:r>
                  <a:rPr b="1" dirty="0"/>
                  <a:t>Kinetic energy</a:t>
                </a:r>
                <a:r>
                  <a:rPr dirty="0"/>
                  <a:t> determined by rate of change of position, </a:t>
                </a:r>
                <a:r>
                  <a:rPr b="1" dirty="0"/>
                  <a:t>velocity</a:t>
                </a:r>
              </a:p>
              <a:p>
                <a:pPr lvl="0"/>
                <a:r>
                  <a:rPr b="1" dirty="0"/>
                  <a:t>Hamiltonian</a:t>
                </a:r>
                <a:r>
                  <a:rPr dirty="0"/>
                  <a:t> arise from the principle of </a:t>
                </a:r>
                <a:r>
                  <a:rPr b="1" dirty="0"/>
                  <a:t>conservation of energy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𝙷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𝙺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𝚅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b="1" dirty="0"/>
              </a:p>
              <a:p>
                <a:pPr lvl="1"/>
                <a:r>
                  <a:rPr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</a:t>
                </a:r>
                <a:r>
                  <a:rPr lang="en-US" dirty="0"/>
                  <a:t>velocity</a:t>
                </a:r>
                <a:r>
                  <a:rPr dirty="0"/>
                  <a:t> vector</a:t>
                </a:r>
                <a:r>
                  <a:rPr lang="en-US" dirty="0"/>
                  <a:t>, an auxiliary parameter</a:t>
                </a:r>
                <a:endParaRPr dirty="0"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position vector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kinetic energy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potential energy</a:t>
                </a:r>
                <a:r>
                  <a:rPr lang="en-US" dirty="0"/>
                  <a:t>, a function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alone, the distribution of interest</a:t>
                </a:r>
                <a:endParaRPr dirty="0"/>
              </a:p>
              <a:p>
                <a:pPr lvl="0"/>
                <a:r>
                  <a:rPr dirty="0"/>
                  <a:t>The Hamiltonian,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𝙷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dirty="0"/>
                  <a:t>, of the system </a:t>
                </a:r>
                <a:r>
                  <a:rPr b="1" dirty="0"/>
                  <a:t>must remain constant</a:t>
                </a:r>
                <a:r>
                  <a:rPr dirty="0"/>
                  <a:t> over the sample space</a:t>
                </a:r>
                <a:endParaRPr lang="en-US" dirty="0"/>
              </a:p>
              <a:p>
                <a:pPr lvl="1"/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requires decreasing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requires decreasing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06642"/>
                <a:ext cx="8229600" cy="3986463"/>
              </a:xfrm>
              <a:blipFill>
                <a:blip r:embed="rId2"/>
                <a:stretch>
                  <a:fillRect l="-667" t="-1988" b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817017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The Hamiltonian sampler uses a simple idea from classical mechanics</a:t>
                </a:r>
              </a:p>
              <a:p>
                <a:pPr lvl="0"/>
                <a:r>
                  <a:rPr lang="en-US" dirty="0"/>
                  <a:t>We can relate position to the probability densities with independent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through the </a:t>
                </a:r>
                <a:r>
                  <a:rPr lang="en-US" b="1" dirty="0"/>
                  <a:t>Boltzmann distribution</a:t>
                </a:r>
                <a:r>
                  <a:rPr lang="en-US" dirty="0"/>
                  <a:t> of the Hamiltonian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𝙷</m:t>
                              </m:r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𝙺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𝑘𝑇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𝚅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𝑘𝑇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1"/>
                <a:r>
                  <a:rPr lang="en-US"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posterior parameter vector we wish to sample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distribution of the auxiliary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normalization or </a:t>
                </a:r>
                <a:r>
                  <a:rPr lang="en-US" b="1" dirty="0"/>
                  <a:t>partition coefficient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scale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temperature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817017"/>
              </a:xfrm>
              <a:blipFill>
                <a:blip r:embed="rId2"/>
                <a:stretch>
                  <a:fillRect l="-963" t="-2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Scaling Bayesian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How can we scale Bayesian models to 1000s of parameters?</a:t>
            </a:r>
          </a:p>
          <a:p>
            <a:pPr lvl="0"/>
            <a:r>
              <a:rPr b="1" dirty="0"/>
              <a:t>Variational methods</a:t>
            </a:r>
          </a:p>
          <a:p>
            <a:pPr lvl="1"/>
            <a:r>
              <a:rPr dirty="0"/>
              <a:t>Based on variational calculus</a:t>
            </a:r>
          </a:p>
          <a:p>
            <a:pPr lvl="1"/>
            <a:r>
              <a:rPr dirty="0"/>
              <a:t>A very effective and highly scalable method</a:t>
            </a:r>
          </a:p>
          <a:p>
            <a:pPr lvl="1"/>
            <a:r>
              <a:rPr dirty="0"/>
              <a:t>But, mathematically difficult to apply as a general solution</a:t>
            </a:r>
          </a:p>
          <a:p>
            <a:pPr lvl="1"/>
            <a:r>
              <a:rPr dirty="0"/>
              <a:t>Details beyond our scope</a:t>
            </a:r>
          </a:p>
          <a:p>
            <a:pPr lvl="0"/>
            <a:r>
              <a:rPr b="1" dirty="0"/>
              <a:t>Markov Chain Monte Carlo (MCMC)</a:t>
            </a:r>
          </a:p>
          <a:p>
            <a:pPr lvl="1"/>
            <a:r>
              <a:rPr dirty="0"/>
              <a:t>A simple and reliable method for Bayesian inference</a:t>
            </a:r>
          </a:p>
          <a:p>
            <a:pPr lvl="1"/>
            <a:r>
              <a:rPr dirty="0"/>
              <a:t>Trade-off variance of estimates and computer power for ease of implementation</a:t>
            </a:r>
          </a:p>
          <a:p>
            <a:pPr lvl="1"/>
            <a:r>
              <a:rPr dirty="0"/>
              <a:t>Our focus in this course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The Hamiltonian sampler uses a simple idea from classical mechanics</a:t>
                </a:r>
              </a:p>
              <a:p>
                <a:pPr lvl="0"/>
                <a:r>
                  <a:rPr dirty="0"/>
                  <a:t>Hamiltonian arise</a:t>
                </a:r>
                <a:r>
                  <a:rPr lang="en-US" dirty="0"/>
                  <a:t>s</a:t>
                </a:r>
                <a:r>
                  <a:rPr dirty="0"/>
                  <a:t> from the principle of conservation of energy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smtClean="0">
                          <a:latin typeface="Cambria Math" panose="02040503050406030204" pitchFamily="18" charset="0"/>
                        </a:rPr>
                        <m:t>𝙷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b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d>
                      <m:r>
                        <a:rPr lang="en-US" b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𝙺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b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</m:d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𝚅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Solve for velocity and momentum as system of coupled differential equations</a:t>
                </a:r>
                <a:endParaRPr lang="en-US" dirty="0"/>
              </a:p>
              <a:p>
                <a:pPr lvl="1"/>
                <a:r>
                  <a:rPr lang="en-US" dirty="0"/>
                  <a:t>Conservation of energy (or volume) means that </a:t>
                </a:r>
                <a14:m>
                  <m:oMath xmlns:m="http://schemas.openxmlformats.org/officeDocument/2006/math">
                    <m:r>
                      <a:rPr lang="ar-AE" b="0" smtClean="0"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ar-AE" b="0" i="1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ar-AE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ar-AE" b="0" i="1">
                            <a:latin typeface="Cambria Math" panose="02040503050406030204" pitchFamily="18" charset="0"/>
                          </a:rPr>
                          <m:t>q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ar-AE" b="0" smtClean="0"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ar-AE" b="0" i="1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</m:d>
                  </m:oMath>
                </a14:m>
                <a:r>
                  <a:rPr lang="en-US" dirty="0"/>
                  <a:t> have an inverse relationship</a:t>
                </a:r>
              </a:p>
              <a:p>
                <a:pPr lvl="1"/>
                <a:r>
                  <a:rPr lang="en-US" dirty="0"/>
                  <a:t>For a given initial value of </a:t>
                </a:r>
                <a14:m>
                  <m:oMath xmlns:m="http://schemas.openxmlformats.org/officeDocument/2006/math">
                    <m:r>
                      <a:rPr lang="ar-AE" b="0" smtClean="0">
                        <a:latin typeface="Cambria Math" panose="02040503050406030204" pitchFamily="18" charset="0"/>
                      </a:rPr>
                      <m:t>𝙷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ar-AE" b="0" i="1" smtClean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ar-AE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ar-AE" b="0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d>
                  </m:oMath>
                </a14:m>
                <a:r>
                  <a:rPr lang="en-US" dirty="0"/>
                  <a:t> Hamiltonian sampling follows a specific trajectory with constant energy </a:t>
                </a:r>
                <a:endParaRPr dirty="0"/>
              </a:p>
              <a:p>
                <a:pPr lvl="0"/>
                <a:r>
                  <a:rPr lang="en-US" dirty="0"/>
                  <a:t>The </a:t>
                </a:r>
                <a:r>
                  <a:rPr dirty="0"/>
                  <a:t>HMCMC only works for distributions with finite derivatives!</a:t>
                </a:r>
              </a:p>
              <a:p>
                <a:pPr lvl="1"/>
                <a:r>
                  <a:rPr dirty="0"/>
                  <a:t>Works for nearly all continuous distributions</a:t>
                </a:r>
              </a:p>
              <a:p>
                <a:pPr lvl="1"/>
                <a:r>
                  <a:rPr dirty="0"/>
                  <a:t>Cannot be applied to discrete distributions</a:t>
                </a:r>
              </a:p>
              <a:p>
                <a:pPr lvl="0"/>
                <a:r>
                  <a:rPr lang="en-US" dirty="0"/>
                  <a:t>The foregoing </a:t>
                </a:r>
                <a:r>
                  <a:rPr dirty="0"/>
                  <a:t>is rather intimidating, and we skip the details!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  <a:blipFill>
                <a:blip r:embed="rId2"/>
                <a:stretch>
                  <a:fillRect l="-741" t="-2447" b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668628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Hamiltonian MCMC is an extension of the M-H algorithm with these general steps:</a:t>
                </a:r>
              </a:p>
              <a:p>
                <a:pPr lvl="0">
                  <a:buAutoNum type="arabicPeriod"/>
                </a:pPr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/>
                  <a:t>, a standard multivariate Normal distribution, to set a new </a:t>
                </a:r>
                <a:r>
                  <a:rPr lang="en-US" b="1" dirty="0"/>
                  <a:t>Hamiltonian trajectory</a:t>
                </a:r>
                <a:r>
                  <a:rPr lang="en-US" dirty="0"/>
                  <a:t>   </a:t>
                </a:r>
                <a:endParaRPr lang="ar-AE" dirty="0"/>
              </a:p>
              <a:p>
                <a:pPr lvl="0">
                  <a:buAutoNum type="arabicPeriod"/>
                </a:pPr>
                <a:r>
                  <a:rPr lang="en-US" dirty="0"/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for </a:t>
                </a:r>
                <a:r>
                  <a:rPr lang="en-US" i="1" dirty="0"/>
                  <a:t>L</a:t>
                </a:r>
                <a:r>
                  <a:rPr lang="en-US" dirty="0"/>
                  <a:t> time intervals with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time steps using </a:t>
                </a:r>
                <a:r>
                  <a:rPr lang="en-US" b="1" dirty="0"/>
                  <a:t>leapfrog algorithm</a:t>
                </a:r>
                <a:r>
                  <a:rPr lang="en-US" dirty="0"/>
                  <a:t> taking half steps for the </a:t>
                </a:r>
                <a:r>
                  <a:rPr lang="en-US" i="1" dirty="0" err="1"/>
                  <a:t>i</a:t>
                </a:r>
                <a:r>
                  <a:rPr lang="en-US" dirty="0" err="1"/>
                  <a:t>th</a:t>
                </a:r>
                <a:r>
                  <a:rPr lang="en-US" dirty="0"/>
                  <a:t> dimension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0" indent="-457200">
                  <a:buFont typeface="+mj-lt"/>
                  <a:buAutoNum type="arabicPeriod" startAt="3"/>
                </a:pPr>
                <a:r>
                  <a:rPr lang="en-US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as the new proposed state for the density of interest</a:t>
                </a:r>
              </a:p>
              <a:p>
                <a:pPr marL="342900" lvl="0" indent="-342900">
                  <a:buAutoNum type="arabicPeriod" startAt="3"/>
                </a:pPr>
                <a:r>
                  <a:rPr lang="en-US" dirty="0"/>
                  <a:t>Apply the M-H acceptance criteria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ar-A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668628"/>
              </a:xfrm>
              <a:blipFill>
                <a:blip r:embed="rId2"/>
                <a:stretch>
                  <a:fillRect l="-444" t="-1827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167D39-283C-1E1D-76F3-D026406F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42E8-C0C0-AD27-F2F8-4B170D06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DC0946-710C-ECE5-BC4A-8C955ABF62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Hamiltonian MCMC is an extension of the M-H algorithm </a:t>
                </a:r>
              </a:p>
              <a:p>
                <a:pPr lvl="0"/>
                <a:r>
                  <a:rPr lang="en-US" dirty="0"/>
                  <a:t>Must find good hyperparameter values of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to tune the algorithm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the step size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too small, search is only local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too large, search makes large jumps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the number of steps in the trajectory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too small, trajectory not fully sampled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too large, trajectory is over sampled</a:t>
                </a:r>
              </a:p>
              <a:p>
                <a:pPr lvl="0"/>
                <a:r>
                  <a:rPr lang="en-US" dirty="0"/>
                  <a:t>Hard to find good hyperparameter values,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in practice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DC0946-710C-ECE5-BC4A-8C955ABF6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3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EBDAE-AA14-3B36-C314-EB0F2FE88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DA7D-6939-FF75-0B5A-92C19BEBE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97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No U-Turn Sampler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96FDB-7584-7289-6327-D4E490684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27" y="745958"/>
            <a:ext cx="8229600" cy="1964154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NUTS represents the state of the art in MCMC samplers: </a:t>
            </a:r>
            <a:r>
              <a:rPr dirty="0">
                <a:hlinkClick r:id="rId2"/>
              </a:rPr>
              <a:t>Hoffman and Gelman </a:t>
            </a:r>
            <a:r>
              <a:rPr dirty="0"/>
              <a:t>2014</a:t>
            </a:r>
          </a:p>
          <a:p>
            <a:pPr lvl="0"/>
            <a:r>
              <a:rPr lang="en-US" dirty="0"/>
              <a:t>Selection of number of leapfrog steps, </a:t>
            </a:r>
            <a:r>
              <a:rPr lang="en-US" i="1" dirty="0"/>
              <a:t>L</a:t>
            </a:r>
            <a:r>
              <a:rPr lang="en-US" dirty="0"/>
              <a:t>, is a difficult tuning problem </a:t>
            </a:r>
          </a:p>
          <a:p>
            <a:pPr lvl="0"/>
            <a:r>
              <a:rPr lang="en-US" dirty="0"/>
              <a:t>If </a:t>
            </a:r>
            <a:r>
              <a:rPr lang="en-US" i="1" dirty="0"/>
              <a:t>L</a:t>
            </a:r>
            <a:r>
              <a:rPr lang="en-US" dirty="0"/>
              <a:t> too small, trajectory is not fully sampled</a:t>
            </a:r>
          </a:p>
          <a:p>
            <a:pPr lvl="0"/>
            <a:r>
              <a:rPr lang="en-US" dirty="0"/>
              <a:t>If </a:t>
            </a:r>
            <a:r>
              <a:rPr lang="en-US" i="1" dirty="0"/>
              <a:t>L</a:t>
            </a:r>
            <a:r>
              <a:rPr lang="en-US" dirty="0"/>
              <a:t> too large, trajectory makes a </a:t>
            </a:r>
            <a:r>
              <a:rPr lang="en-US" b="1" dirty="0"/>
              <a:t>U-turn</a:t>
            </a:r>
            <a:r>
              <a:rPr lang="en-US" dirty="0"/>
              <a:t> making redundant samples    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39717-EA0B-F2AB-F455-0F93D726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821" y="2879558"/>
            <a:ext cx="5682915" cy="226394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1F660D-A2EA-392B-56ED-BAFE710E6C73}"/>
              </a:ext>
            </a:extLst>
          </p:cNvPr>
          <p:cNvCxnSpPr>
            <a:cxnSpLocks/>
          </p:cNvCxnSpPr>
          <p:nvPr/>
        </p:nvCxnSpPr>
        <p:spPr>
          <a:xfrm flipH="1">
            <a:off x="2847474" y="2542674"/>
            <a:ext cx="1804737" cy="6256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544F35-F62A-BECD-0620-47FAD7356628}"/>
              </a:ext>
            </a:extLst>
          </p:cNvPr>
          <p:cNvCxnSpPr>
            <a:cxnSpLocks/>
          </p:cNvCxnSpPr>
          <p:nvPr/>
        </p:nvCxnSpPr>
        <p:spPr>
          <a:xfrm flipH="1">
            <a:off x="4965032" y="2571750"/>
            <a:ext cx="204536" cy="1154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960D43-406D-C7A4-98CD-E04A7FCE5B3A}"/>
              </a:ext>
            </a:extLst>
          </p:cNvPr>
          <p:cNvSpPr txBox="1"/>
          <p:nvPr/>
        </p:nvSpPr>
        <p:spPr>
          <a:xfrm>
            <a:off x="7269077" y="3284621"/>
            <a:ext cx="17084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4"/>
              </a:rPr>
              <a:t>Hamiltonian Monte Carlo Explained, Alex </a:t>
            </a:r>
            <a:r>
              <a:rPr lang="en-US" sz="1400" dirty="0" err="1">
                <a:hlinkClick r:id="rId4"/>
              </a:rPr>
              <a:t>Rogozhnikov</a:t>
            </a:r>
            <a:r>
              <a:rPr lang="en-US" sz="1400" dirty="0"/>
              <a:t>, 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No U-Turn Sampler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64276"/>
                <a:ext cx="8229600" cy="3973245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NUTS represents the state of the art in MCMC samplers: </a:t>
                </a:r>
                <a:r>
                  <a:rPr dirty="0">
                    <a:hlinkClick r:id="rId2"/>
                  </a:rPr>
                  <a:t>Hoffman and Gelman </a:t>
                </a:r>
                <a:r>
                  <a:rPr dirty="0"/>
                  <a:t>2014</a:t>
                </a:r>
              </a:p>
              <a:p>
                <a:pPr lvl="0"/>
                <a:r>
                  <a:rPr dirty="0"/>
                  <a:t>PyMC3 package uses the NUTS MCMC algorithm.</a:t>
                </a:r>
              </a:p>
              <a:p>
                <a:pPr lvl="0"/>
                <a:r>
                  <a:rPr dirty="0"/>
                  <a:t>NUTS improves on HMC</a:t>
                </a:r>
              </a:p>
              <a:p>
                <a:pPr lvl="1"/>
                <a:r>
                  <a:rPr dirty="0"/>
                  <a:t>Run time forward and backward when solving coupled differential equations</a:t>
                </a:r>
              </a:p>
              <a:p>
                <a:pPr lvl="1"/>
                <a:r>
                  <a:rPr dirty="0"/>
                  <a:t>Find equilibrium at the</a:t>
                </a:r>
                <a:r>
                  <a:rPr b="1" dirty="0"/>
                  <a:t> U-turn point</a:t>
                </a:r>
                <a:endParaRPr dirty="0"/>
              </a:p>
              <a:p>
                <a:pPr lvl="1"/>
                <a:r>
                  <a:rPr dirty="0"/>
                  <a:t>Equilibrium point determines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dirty="0"/>
                  <a:t> automatically</a:t>
                </a:r>
              </a:p>
              <a:p>
                <a:pPr lvl="1"/>
                <a:r>
                  <a:rPr dirty="0"/>
                  <a:t>Eliminates tuning</a:t>
                </a:r>
              </a:p>
              <a:p>
                <a:pPr lvl="0"/>
                <a:r>
                  <a:rPr dirty="0"/>
                  <a:t>Why even discuss other samplers when we have NUTS?</a:t>
                </a:r>
              </a:p>
              <a:p>
                <a:pPr lvl="1"/>
                <a:r>
                  <a:rPr dirty="0"/>
                  <a:t>NUTS works well in many common continuous distribution cases, </a:t>
                </a:r>
                <a:r>
                  <a:rPr lang="en-US" dirty="0"/>
                  <a:t>but</a:t>
                </a:r>
                <a:r>
                  <a:rPr dirty="0"/>
                  <a:t> is not guaranteed to converge</a:t>
                </a:r>
                <a:endParaRPr lang="en-US" dirty="0"/>
              </a:p>
              <a:p>
                <a:pPr lvl="1"/>
                <a:r>
                  <a:rPr lang="en-US" dirty="0"/>
                  <a:t>Hamiltonian sampling </a:t>
                </a:r>
                <a:r>
                  <a:rPr lang="en-US" b="1" dirty="0"/>
                  <a:t>only works for distributions with continuous derivatives! </a:t>
                </a:r>
                <a:endParaRPr b="1" dirty="0"/>
              </a:p>
              <a:p>
                <a:pPr lvl="1"/>
                <a:r>
                  <a:rPr dirty="0"/>
                  <a:t>In some cases a Gibbs sampler works better</a:t>
                </a:r>
              </a:p>
              <a:p>
                <a:pPr lvl="1"/>
                <a:r>
                  <a:rPr dirty="0"/>
                  <a:t>Use M-H for discrete distributions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64276"/>
                <a:ext cx="8229600" cy="3973245"/>
              </a:xfrm>
              <a:blipFill>
                <a:blip r:embed="rId3"/>
                <a:stretch>
                  <a:fillRect l="-667" t="-1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80636-51E1-77CF-7464-A65E85945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D4B0D6-727E-0C66-7EE7-41893F1A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628" y="926432"/>
            <a:ext cx="4803194" cy="3575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FF2D59-5976-2582-53DC-0F5ACC34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97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No U-Turn Sampler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C4519-669D-6613-395D-43B6953AE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27" y="745958"/>
            <a:ext cx="3677652" cy="4158916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dirty="0"/>
              <a:t>NUTS algorithm maintains a binary tree of samples</a:t>
            </a:r>
            <a:endParaRPr dirty="0"/>
          </a:p>
          <a:p>
            <a:pPr lvl="0"/>
            <a:r>
              <a:rPr lang="en-US" dirty="0"/>
              <a:t>Sample randomly drawn trajectory</a:t>
            </a:r>
          </a:p>
          <a:p>
            <a:pPr lvl="0"/>
            <a:r>
              <a:rPr lang="en-US" dirty="0"/>
              <a:t>Double the number of samples on right and then left</a:t>
            </a:r>
          </a:p>
          <a:p>
            <a:pPr lvl="0"/>
            <a:r>
              <a:rPr lang="en-US" dirty="0"/>
              <a:t>Doubling stops when Hamiltonian equilibrium point reached</a:t>
            </a:r>
          </a:p>
          <a:p>
            <a:pPr lvl="0"/>
            <a:r>
              <a:rPr lang="en-US" dirty="0"/>
              <a:t>Trajectory has no U-turns!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4D1E5C-6958-E5B7-FC31-F474CB40D206}"/>
              </a:ext>
            </a:extLst>
          </p:cNvPr>
          <p:cNvCxnSpPr>
            <a:cxnSpLocks/>
          </p:cNvCxnSpPr>
          <p:nvPr/>
        </p:nvCxnSpPr>
        <p:spPr>
          <a:xfrm flipV="1">
            <a:off x="3777916" y="1540042"/>
            <a:ext cx="1010652" cy="1031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75ACE8-1DF9-D1C7-DDD6-E9BE802620ED}"/>
              </a:ext>
            </a:extLst>
          </p:cNvPr>
          <p:cNvCxnSpPr>
            <a:cxnSpLocks/>
          </p:cNvCxnSpPr>
          <p:nvPr/>
        </p:nvCxnSpPr>
        <p:spPr>
          <a:xfrm flipV="1">
            <a:off x="3777916" y="1540042"/>
            <a:ext cx="534712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2692D3D-D862-4C3F-2984-C0D16DC082C1}"/>
              </a:ext>
            </a:extLst>
          </p:cNvPr>
          <p:cNvSpPr txBox="1"/>
          <p:nvPr/>
        </p:nvSpPr>
        <p:spPr>
          <a:xfrm>
            <a:off x="5454210" y="4587162"/>
            <a:ext cx="3597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3"/>
              </a:rPr>
              <a:t>Hoffman and Gelman </a:t>
            </a:r>
            <a:r>
              <a:rPr lang="en-US" sz="1400" dirty="0"/>
              <a:t>2014</a:t>
            </a:r>
          </a:p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9D0158-0424-7D3D-2067-225B9E3F1959}"/>
              </a:ext>
            </a:extLst>
          </p:cNvPr>
          <p:cNvCxnSpPr>
            <a:cxnSpLocks/>
          </p:cNvCxnSpPr>
          <p:nvPr/>
        </p:nvCxnSpPr>
        <p:spPr>
          <a:xfrm flipV="1">
            <a:off x="3830053" y="1892969"/>
            <a:ext cx="1371600" cy="665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5F51C3-57FF-AEFD-6917-31C7B7E74C88}"/>
              </a:ext>
            </a:extLst>
          </p:cNvPr>
          <p:cNvCxnSpPr>
            <a:cxnSpLocks/>
          </p:cNvCxnSpPr>
          <p:nvPr/>
        </p:nvCxnSpPr>
        <p:spPr>
          <a:xfrm flipV="1">
            <a:off x="3777916" y="2109537"/>
            <a:ext cx="2121568" cy="462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10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Hamiltonian MCMC </a:t>
            </a:r>
            <a:r>
              <a:rPr lang="en-US" dirty="0"/>
              <a:t>and NUTS are</a:t>
            </a:r>
            <a:r>
              <a:rPr dirty="0"/>
              <a:t> complex algorithm</a:t>
            </a:r>
            <a:r>
              <a:rPr lang="en-US" dirty="0"/>
              <a:t>s</a:t>
            </a:r>
            <a:r>
              <a:rPr dirty="0"/>
              <a:t> - some resources for </a:t>
            </a:r>
            <a:r>
              <a:rPr lang="en-US" dirty="0"/>
              <a:t>learning the</a:t>
            </a:r>
            <a:r>
              <a:rPr dirty="0"/>
              <a:t> details</a:t>
            </a:r>
          </a:p>
          <a:p>
            <a:pPr lvl="0"/>
            <a:r>
              <a:rPr dirty="0">
                <a:hlinkClick r:id="rId2"/>
              </a:rPr>
              <a:t>A Conceptual Introduction to Hamiltonian Monte Carlo, Michael Betancourt</a:t>
            </a:r>
            <a:r>
              <a:rPr dirty="0"/>
              <a:t>, 2017</a:t>
            </a:r>
          </a:p>
          <a:p>
            <a:pPr lvl="0"/>
            <a:r>
              <a:rPr dirty="0">
                <a:hlinkClick r:id="rId3"/>
              </a:rPr>
              <a:t>MCMC </a:t>
            </a:r>
            <a:r>
              <a:rPr lang="en-US" dirty="0">
                <a:hlinkClick r:id="rId3"/>
              </a:rPr>
              <a:t>U</a:t>
            </a:r>
            <a:r>
              <a:rPr dirty="0">
                <a:hlinkClick r:id="rId3"/>
              </a:rPr>
              <a:t>sing Hamiltonian </a:t>
            </a:r>
            <a:r>
              <a:rPr lang="en-US" dirty="0">
                <a:hlinkClick r:id="rId3"/>
              </a:rPr>
              <a:t>D</a:t>
            </a:r>
            <a:r>
              <a:rPr dirty="0">
                <a:hlinkClick r:id="rId3"/>
              </a:rPr>
              <a:t>ynamics, Radford Niel</a:t>
            </a:r>
            <a:r>
              <a:rPr dirty="0"/>
              <a:t>, 2012</a:t>
            </a:r>
          </a:p>
          <a:p>
            <a:pPr lvl="0"/>
            <a:r>
              <a:rPr dirty="0">
                <a:hlinkClick r:id="rId4"/>
              </a:rPr>
              <a:t>Hamiltonian Monte Carlo </a:t>
            </a:r>
            <a:r>
              <a:rPr lang="en-US" dirty="0">
                <a:hlinkClick r:id="rId4"/>
              </a:rPr>
              <a:t>E</a:t>
            </a:r>
            <a:r>
              <a:rPr dirty="0">
                <a:hlinkClick r:id="rId4"/>
              </a:rPr>
              <a:t>xplained, Alex </a:t>
            </a:r>
            <a:r>
              <a:rPr dirty="0" err="1">
                <a:hlinkClick r:id="rId4"/>
              </a:rPr>
              <a:t>Rogozhnikov</a:t>
            </a:r>
            <a:r>
              <a:rPr dirty="0"/>
              <a:t>, 2016</a:t>
            </a:r>
            <a:endParaRPr lang="en-US" dirty="0"/>
          </a:p>
          <a:p>
            <a:pPr lvl="0"/>
            <a:r>
              <a:rPr lang="en-US" dirty="0">
                <a:hlinkClick r:id="rId5"/>
              </a:rPr>
              <a:t>The No-U-Turn Sampler: Adaptively Setting Path Lengths in Hamiltonian Monte Carlo, Hofman and Gelman</a:t>
            </a:r>
            <a:r>
              <a:rPr lang="en-US" dirty="0"/>
              <a:t>, 2014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A6A0A-9F24-4B46-8EEE-D9E943512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75C69-FA3A-ACC7-1D1B-1415EA12B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MCMC Bayes Example</a:t>
            </a:r>
          </a:p>
        </p:txBody>
      </p:sp>
    </p:spTree>
    <p:extLst>
      <p:ext uri="{BB962C8B-B14F-4D97-AF65-F5344CB8AC3E}">
        <p14:creationId xmlns:p14="http://schemas.microsoft.com/office/powerpoint/2010/main" val="33511598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Key Steps for MCMC Bayes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768892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Steps of modern Bayes modeling and evaluation</a:t>
            </a:r>
          </a:p>
          <a:p>
            <a:pPr lvl="1">
              <a:buAutoNum type="arabicPeriod"/>
            </a:pPr>
            <a:r>
              <a:rPr dirty="0"/>
              <a:t>Define the problem</a:t>
            </a:r>
          </a:p>
          <a:p>
            <a:pPr lvl="1">
              <a:buAutoNum type="arabicPeriod"/>
            </a:pPr>
            <a:r>
              <a:rPr dirty="0"/>
              <a:t>Collect the dataset</a:t>
            </a:r>
          </a:p>
          <a:p>
            <a:pPr lvl="1">
              <a:buAutoNum type="arabicPeriod"/>
            </a:pPr>
            <a:r>
              <a:rPr dirty="0"/>
              <a:t>Define a model, including priors</a:t>
            </a:r>
          </a:p>
          <a:p>
            <a:pPr lvl="1">
              <a:buAutoNum type="arabicPeriod"/>
            </a:pPr>
            <a:r>
              <a:rPr dirty="0"/>
              <a:t>Prior predictive checks - are the priors reasonable for the problem?</a:t>
            </a:r>
          </a:p>
          <a:p>
            <a:pPr lvl="1">
              <a:buAutoNum type="arabicPeriod"/>
            </a:pPr>
            <a:r>
              <a:rPr dirty="0"/>
              <a:t>MCMC sample the model</a:t>
            </a:r>
          </a:p>
          <a:p>
            <a:pPr lvl="1">
              <a:buAutoNum type="arabicPeriod"/>
            </a:pPr>
            <a:r>
              <a:rPr dirty="0"/>
              <a:t>Verify MCMC sampling convergence and sufficiency</a:t>
            </a:r>
          </a:p>
          <a:p>
            <a:pPr lvl="1">
              <a:buAutoNum type="arabicPeriod"/>
            </a:pPr>
            <a:r>
              <a:rPr dirty="0"/>
              <a:t>Posterior predictive checks - Do the posterior predictions agree with the observed response?</a:t>
            </a:r>
            <a:endParaRPr lang="en-US" dirty="0"/>
          </a:p>
          <a:p>
            <a:pPr lvl="1">
              <a:buAutoNum type="arabicPeriod"/>
            </a:pPr>
            <a:r>
              <a:rPr lang="en-US" dirty="0"/>
              <a:t>Update the model with additional data as required</a:t>
            </a:r>
            <a:endParaRPr dirty="0"/>
          </a:p>
          <a:p>
            <a:r>
              <a:rPr lang="en-US" dirty="0"/>
              <a:t>The </a:t>
            </a:r>
            <a:r>
              <a:rPr dirty="0" err="1">
                <a:hlinkClick r:id="rId2"/>
              </a:rPr>
              <a:t>ArviZ</a:t>
            </a:r>
            <a:r>
              <a:rPr dirty="0"/>
              <a:t> </a:t>
            </a:r>
            <a:r>
              <a:rPr lang="en-US" dirty="0"/>
              <a:t>package is</a:t>
            </a:r>
            <a:r>
              <a:rPr dirty="0"/>
              <a:t> dedicated to evaluation of Bayes MCMC models.</a:t>
            </a:r>
          </a:p>
          <a:p>
            <a:r>
              <a:rPr dirty="0"/>
              <a:t>Multiple examples </a:t>
            </a:r>
            <a:r>
              <a:rPr lang="en-US" dirty="0"/>
              <a:t>of </a:t>
            </a:r>
            <a:r>
              <a:rPr dirty="0"/>
              <a:t>diagnostics for the breakdown of MCMC sampling can be found in an online Appendix to a seminal paper </a:t>
            </a:r>
            <a:r>
              <a:rPr dirty="0" err="1">
                <a:hlinkClick r:id="rId3"/>
              </a:rPr>
              <a:t>Vehtari</a:t>
            </a:r>
            <a:r>
              <a:rPr dirty="0">
                <a:hlinkClick r:id="rId3"/>
              </a:rPr>
              <a:t> et.al.</a:t>
            </a:r>
            <a:r>
              <a:rPr dirty="0"/>
              <a:t>, 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3229"/>
                <a:ext cx="8229600" cy="1508521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Define and construct a simple linear regression model</a:t>
                </a:r>
              </a:p>
              <a:p>
                <a:pPr lvl="0"/>
                <a:r>
                  <a:rPr dirty="0"/>
                  <a:t>Simple dataset:</a:t>
                </a:r>
              </a:p>
              <a:p>
                <a:pPr lvl="1"/>
                <a:r>
                  <a:rPr dirty="0"/>
                  <a:t>Dependent variable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dirty="0"/>
              </a:p>
              <a:p>
                <a:pPr lvl="1"/>
                <a:r>
                  <a:rPr dirty="0"/>
                  <a:t>Independent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Independent variables are </a:t>
                </a:r>
                <a:r>
                  <a:rPr lang="en-US" b="1" dirty="0"/>
                  <a:t>zero-centered</a:t>
                </a:r>
                <a:endParaRPr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3229"/>
                <a:ext cx="8229600" cy="1508521"/>
              </a:xfrm>
              <a:blipFill>
                <a:blip r:embed="rId2"/>
                <a:stretch>
                  <a:fillRect l="-741" t="-5645" b="-3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BayesRegressionData.jp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93041" y="2571750"/>
            <a:ext cx="5638127" cy="22375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1283368" y="4760495"/>
            <a:ext cx="6657474" cy="28141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Data for regression example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 to Markov Chain Monte Carlo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Large-scale Bayesian models need highly efficient sampling methods</a:t>
            </a:r>
          </a:p>
          <a:p>
            <a:pPr lvl="0"/>
            <a:r>
              <a:rPr b="1" dirty="0"/>
              <a:t>Markov chain Monte Carlo (MCMC) sampling</a:t>
            </a:r>
            <a:r>
              <a:rPr dirty="0"/>
              <a:t> is efficient and scalable</a:t>
            </a:r>
          </a:p>
          <a:p>
            <a:pPr lvl="0"/>
            <a:r>
              <a:rPr dirty="0"/>
              <a:t>Rather than sampling on a grid, MCMC methods sample distributions efficiently</a:t>
            </a:r>
          </a:p>
          <a:p>
            <a:pPr lvl="1"/>
            <a:r>
              <a:rPr dirty="0"/>
              <a:t>Sample higher density regions of posterior with higher probability</a:t>
            </a:r>
          </a:p>
          <a:p>
            <a:pPr lvl="0"/>
            <a:r>
              <a:rPr dirty="0"/>
              <a:t>Requires effort to understand how the algorithm works</a:t>
            </a:r>
          </a:p>
          <a:p>
            <a:pPr lvl="1"/>
            <a:r>
              <a:rPr dirty="0"/>
              <a:t>What to do when things go wrong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Define and construct a simple linear regression model</a:t>
                </a:r>
              </a:p>
              <a:p>
                <a:pPr lvl="0"/>
                <a:r>
                  <a:rPr lang="en-US" dirty="0"/>
                  <a:t>Model has 4 parameters</a:t>
                </a:r>
              </a:p>
              <a:p>
                <a:pPr lvl="0"/>
                <a:r>
                  <a:rPr lang="en-US" dirty="0"/>
                  <a:t>Define prior distributions: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the Intercept term, Normally distributed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are the partial slopes, Normally distributed 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~|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.,.</m:t>
                        </m:r>
                      </m:e>
                    </m:d>
                  </m:oMath>
                </a14:m>
                <a:r>
                  <a:rPr lang="en-US" dirty="0"/>
                  <a:t> the standard deviation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.,.</m:t>
                        </m:r>
                      </m:e>
                    </m:d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</a:t>
                </a:r>
                <a:r>
                  <a:rPr lang="en-US" b="1" dirty="0"/>
                  <a:t>half Normal distribution</a:t>
                </a:r>
                <a:endParaRPr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Define and construct a simple linear regression model</a:t>
                </a:r>
              </a:p>
              <a:p>
                <a:pPr lvl="0"/>
                <a:r>
                  <a:rPr lang="en-US" dirty="0"/>
                  <a:t>Model has 4 parameters,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Independent variables,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ar-AE" dirty="0"/>
              </a:p>
              <a:p>
                <a:r>
                  <a:rPr lang="en-US" dirty="0"/>
                  <a:t>Likelihood model,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𝙽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Sample posterior of parameters</a:t>
                </a:r>
              </a:p>
              <a:p>
                <a:pPr lvl="1"/>
                <a:r>
                  <a:rPr lang="en-US" dirty="0"/>
                  <a:t>Posterior distribution of observations,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𝙽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Expected value of the response,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computed deterministically</a:t>
                </a:r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 b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dirty="0"/>
              <a:t>Define and construct a simple linear regression model</a:t>
            </a:r>
            <a:r>
              <a:rPr lang="en-US" dirty="0"/>
              <a:t> using </a:t>
            </a:r>
            <a:r>
              <a:rPr dirty="0"/>
              <a:t>Python </a:t>
            </a:r>
            <a:r>
              <a:rPr dirty="0" err="1"/>
              <a:t>PyMC</a:t>
            </a:r>
            <a:r>
              <a:rPr dirty="0"/>
              <a:t> package to construct the model</a:t>
            </a:r>
          </a:p>
          <a:p>
            <a:pPr lvl="0"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 pymc3.Model() </a:t>
            </a:r>
            <a:r>
              <a:rPr b="1" dirty="0">
                <a:solidFill>
                  <a:srgbClr val="008000"/>
                </a:solidFill>
                <a:latin typeface="Courier"/>
              </a:rPr>
              <a:t>as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regression_model</a:t>
            </a:r>
            <a:r>
              <a:rPr dirty="0">
                <a:latin typeface="Courier"/>
              </a:rPr>
              <a:t>: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Priors for unknown model parameters</a:t>
            </a:r>
            <a:br>
              <a:rPr dirty="0"/>
            </a:br>
            <a:r>
              <a:rPr dirty="0">
                <a:latin typeface="Courier"/>
              </a:rPr>
              <a:t>    betas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pymc3.Normal(</a:t>
            </a:r>
            <a:r>
              <a:rPr dirty="0">
                <a:solidFill>
                  <a:srgbClr val="4070A0"/>
                </a:solidFill>
                <a:latin typeface="Courier"/>
              </a:rPr>
              <a:t>"betas"</a:t>
            </a:r>
            <a:r>
              <a:rPr dirty="0">
                <a:latin typeface="Courier"/>
              </a:rPr>
              <a:t>, mu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shape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sigma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pymc3.HalfNormal(</a:t>
            </a:r>
            <a:r>
              <a:rPr dirty="0">
                <a:solidFill>
                  <a:srgbClr val="4070A0"/>
                </a:solidFill>
                <a:latin typeface="Courier"/>
              </a:rPr>
              <a:t>"sigma"</a:t>
            </a:r>
            <a:r>
              <a:rPr dirty="0">
                <a:latin typeface="Courier"/>
              </a:rPr>
              <a:t>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Deterministic expected value of outcome</a:t>
            </a:r>
            <a:br>
              <a:rPr dirty="0"/>
            </a:br>
            <a:r>
              <a:rPr dirty="0">
                <a:latin typeface="Courier"/>
              </a:rPr>
              <a:t>    mu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x1 </a:t>
            </a:r>
            <a:r>
              <a:rPr dirty="0">
                <a:solidFill>
                  <a:srgbClr val="666666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x2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Likelihood (sampling distribution) of observations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Y_obs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pymc3.Normal(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Y_obs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mu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mu,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sigma, observed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Y)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B7C93-C80F-9247-C08F-5DB67915B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2E0BA-B1F2-891F-BC75-927CBFCC2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Prior Predictive Checks</a:t>
            </a:r>
          </a:p>
        </p:txBody>
      </p:sp>
    </p:spTree>
    <p:extLst>
      <p:ext uri="{BB962C8B-B14F-4D97-AF65-F5344CB8AC3E}">
        <p14:creationId xmlns:p14="http://schemas.microsoft.com/office/powerpoint/2010/main" val="1656388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456"/>
            <a:ext cx="8229600" cy="211919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dirty="0"/>
              <a:t>Prior predictive checks to verify prior distribution choice</a:t>
            </a:r>
          </a:p>
          <a:p>
            <a:pPr lvl="0"/>
            <a:r>
              <a:rPr sz="2000" dirty="0"/>
              <a:t>Prior predictive checks verify that choices of prior distributions are at least reasonable</a:t>
            </a:r>
          </a:p>
          <a:p>
            <a:pPr lvl="0"/>
            <a:r>
              <a:rPr sz="2000" dirty="0"/>
              <a:t>Compare the distribution of the response variable with the posterior distribution generated by priors.</a:t>
            </a:r>
          </a:p>
          <a:p>
            <a:r>
              <a:rPr sz="2000" dirty="0"/>
              <a:t>Is the posterior distribution in the absence of evidence (data)</a:t>
            </a:r>
          </a:p>
        </p:txBody>
      </p:sp>
      <p:pic>
        <p:nvPicPr>
          <p:cNvPr id="4" name="Picture 1" descr="../images/PriorPredictiveResponse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2053" y="3141838"/>
            <a:ext cx="6472989" cy="159826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749968" y="4700336"/>
            <a:ext cx="7194885" cy="392363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 predictive response vs response variable distribution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52302-8F03-7D58-780F-C260E2396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B872-E001-39A8-30D1-A6C47028A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p:pic>
        <p:nvPicPr>
          <p:cNvPr id="4" name="Picture 1" descr="../images/PriorPredictiveResponse.jpg">
            <a:extLst>
              <a:ext uri="{FF2B5EF4-FFF2-40B4-BE49-F238E27FC236}">
                <a16:creationId xmlns:a16="http://schemas.microsoft.com/office/drawing/2014/main" id="{7F201B46-9857-CF04-AFE5-A065174799C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7819" y="2961128"/>
            <a:ext cx="7259856" cy="179255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37A341C-9AF1-F0BC-9AB9-0362501030DB}"/>
              </a:ext>
            </a:extLst>
          </p:cNvPr>
          <p:cNvSpPr txBox="1"/>
          <p:nvPr/>
        </p:nvSpPr>
        <p:spPr>
          <a:xfrm>
            <a:off x="1581825" y="4709569"/>
            <a:ext cx="6991003" cy="39100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 predictive response vs response variable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1353E0-3B21-ABB4-04AD-F63B42418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819" y="943447"/>
            <a:ext cx="7780421" cy="193899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sz="2000" dirty="0"/>
              <a:t>Prior predictive checks to verify prior distribution choice</a:t>
            </a:r>
          </a:p>
          <a:p>
            <a:r>
              <a:rPr sz="2000" dirty="0"/>
              <a:t>Distribution shape is similar</a:t>
            </a:r>
          </a:p>
          <a:p>
            <a:r>
              <a:rPr sz="2000" dirty="0"/>
              <a:t>No noticeable anomalies</a:t>
            </a:r>
          </a:p>
          <a:p>
            <a:r>
              <a:rPr sz="2000" dirty="0"/>
              <a:t>Higher dispersion of prior check distribution is desired </a:t>
            </a:r>
            <a:endParaRPr lang="en-US" sz="2000" dirty="0"/>
          </a:p>
          <a:p>
            <a:pPr lvl="1"/>
            <a:r>
              <a:rPr lang="en-US" sz="1700" dirty="0"/>
              <a:t>No evidence is used to narrow distribution </a:t>
            </a:r>
          </a:p>
          <a:p>
            <a:pPr lvl="1"/>
            <a:r>
              <a:rPr lang="en-US" sz="1700" dirty="0"/>
              <a:t>Do not want to </a:t>
            </a:r>
            <a:r>
              <a:rPr sz="1700" dirty="0"/>
              <a:t>restrict the solution</a:t>
            </a:r>
          </a:p>
        </p:txBody>
      </p:sp>
    </p:spTree>
    <p:extLst>
      <p:ext uri="{BB962C8B-B14F-4D97-AF65-F5344CB8AC3E}">
        <p14:creationId xmlns:p14="http://schemas.microsoft.com/office/powerpoint/2010/main" val="4110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00151"/>
                <a:ext cx="3601453" cy="3394472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Prior predictive checks to verify prior distribution choice</a:t>
                </a:r>
              </a:p>
              <a:p>
                <a:pPr lvl="0"/>
                <a:r>
                  <a:rPr lang="en-US" dirty="0"/>
                  <a:t>Verify that we are happy with the density of the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priors</a:t>
                </a:r>
              </a:p>
              <a:p>
                <a:r>
                  <a:rPr lang="en-US" dirty="0"/>
                  <a:t>Range of possible values will not restrict the solution</a:t>
                </a:r>
              </a:p>
              <a:p>
                <a:r>
                  <a:rPr lang="en-US" dirty="0"/>
                  <a:t>No anomalies in the shape of the distribution</a:t>
                </a:r>
              </a:p>
              <a:p>
                <a:pPr lvl="0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00151"/>
                <a:ext cx="3601453" cy="3394472"/>
              </a:xfrm>
              <a:blipFill>
                <a:blip r:embed="rId2"/>
                <a:stretch>
                  <a:fillRect l="-2200" t="-3052" r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PriorBeta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004510" y="1564878"/>
            <a:ext cx="5105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07832" y="4584700"/>
            <a:ext cx="4529889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 density of Betas and sigma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9BBEB-F7A8-6469-60E2-120FB6EEC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A5497-7072-C3EC-8C02-B075669A2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Sampling and Inference</a:t>
            </a:r>
          </a:p>
        </p:txBody>
      </p:sp>
    </p:spTree>
    <p:extLst>
      <p:ext uri="{BB962C8B-B14F-4D97-AF65-F5344CB8AC3E}">
        <p14:creationId xmlns:p14="http://schemas.microsoft.com/office/powerpoint/2010/main" val="3728217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57112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Evaluation the sampled posterior and perform inference</a:t>
            </a:r>
          </a:p>
          <a:p>
            <a:pPr lvl="0"/>
            <a:r>
              <a:rPr dirty="0"/>
              <a:t>We sample the posterior using one or more Markov chains</a:t>
            </a:r>
          </a:p>
          <a:p>
            <a:pPr lvl="0"/>
            <a:r>
              <a:rPr dirty="0"/>
              <a:t>Examine the traces (path of chains)</a:t>
            </a:r>
          </a:p>
        </p:txBody>
      </p:sp>
      <p:pic>
        <p:nvPicPr>
          <p:cNvPr id="4" name="Picture 1" descr="../images/PosteriorTrac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41788" y="2847474"/>
            <a:ext cx="5841328" cy="19471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731545"/>
            <a:ext cx="8229600" cy="37107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Traces and posterior density of MCMC traces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5D2BB-89A6-D46E-32EB-CC1F4D4F9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971C3-CCAB-9A28-0AEF-01ADC940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pic>
        <p:nvPicPr>
          <p:cNvPr id="4" name="Picture 1" descr="../images/PosteriorTraces.png">
            <a:extLst>
              <a:ext uri="{FF2B5EF4-FFF2-40B4-BE49-F238E27FC236}">
                <a16:creationId xmlns:a16="http://schemas.microsoft.com/office/drawing/2014/main" id="{7264CE53-A7BB-8EA2-D0AF-BECFBA8F821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3895" y="2877552"/>
            <a:ext cx="5751093" cy="19170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3CB8CD58-42F3-0C3F-1C34-EA9D8B40B553}"/>
              </a:ext>
            </a:extLst>
          </p:cNvPr>
          <p:cNvSpPr txBox="1"/>
          <p:nvPr/>
        </p:nvSpPr>
        <p:spPr>
          <a:xfrm>
            <a:off x="457200" y="4731545"/>
            <a:ext cx="8229600" cy="37107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Traces and posterior density of MCMC traces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A01C041-0216-3CE9-2236-638F7E961A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54768" y="967323"/>
                <a:ext cx="8229600" cy="198442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Evaluation the sampled posterior and perform inference</a:t>
                </a:r>
              </a:p>
              <a:p>
                <a:pPr lvl="0"/>
                <a:r>
                  <a:rPr dirty="0"/>
                  <a:t>Traces and density of chains are similar</a:t>
                </a:r>
              </a:p>
              <a:p>
                <a:pPr lvl="1"/>
                <a:r>
                  <a:rPr dirty="0"/>
                  <a:t>No divergence between traces</a:t>
                </a:r>
              </a:p>
              <a:p>
                <a:pPr lvl="0"/>
                <a:r>
                  <a:rPr dirty="0"/>
                  <a:t>2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dirty="0"/>
                  <a:t>s have limited uncertainty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dirty="0"/>
                  <a:t> has high uncertainty as expected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dirty="0"/>
                  <a:t> has limited uncertainty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A01C041-0216-3CE9-2236-638F7E961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4768" y="967323"/>
                <a:ext cx="8229600" cy="1984424"/>
              </a:xfrm>
              <a:blipFill>
                <a:blip r:embed="rId3"/>
                <a:stretch>
                  <a:fillRect l="-963" t="-5231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71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858C5-1902-0C79-796F-A796037B6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Markov Processes</a:t>
            </a:r>
          </a:p>
        </p:txBody>
      </p:sp>
    </p:spTree>
    <p:extLst>
      <p:ext uri="{BB962C8B-B14F-4D97-AF65-F5344CB8AC3E}">
        <p14:creationId xmlns:p14="http://schemas.microsoft.com/office/powerpoint/2010/main" val="35300491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085220" cy="669508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sz="3200" b="0" dirty="0"/>
              <a:t>Sampling and Inference with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8373978" cy="1305927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sz="2000" dirty="0"/>
              <a:t>Evaluation the sampled posterior and perform inference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000" dirty="0"/>
              <a:t>There are a number of ways MCMC sampling can breakdown and not converge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Example from </a:t>
            </a:r>
            <a:r>
              <a:rPr lang="en-US" sz="2000" dirty="0" err="1">
                <a:hlinkClick r:id="rId2"/>
              </a:rPr>
              <a:t>Vehtari</a:t>
            </a:r>
            <a:r>
              <a:rPr lang="en-US" sz="2000" dirty="0">
                <a:hlinkClick r:id="rId2"/>
              </a:rPr>
              <a:t> et.al.</a:t>
            </a:r>
            <a:r>
              <a:rPr lang="en-US" sz="2000" dirty="0"/>
              <a:t>, 2021, a seminal paper on evaluation of MCMC</a:t>
            </a:r>
          </a:p>
          <a:p>
            <a:pPr lvl="0"/>
            <a:endParaRPr dirty="0"/>
          </a:p>
        </p:txBody>
      </p:sp>
      <p:pic>
        <p:nvPicPr>
          <p:cNvPr id="3" name="Picture 1" descr="../images/BadTrace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47800" y="2346315"/>
            <a:ext cx="5460257" cy="274371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674"/>
            <a:ext cx="8229600" cy="576074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and Inference with Model</a:t>
            </a:r>
          </a:p>
        </p:txBody>
      </p:sp>
      <p:pic>
        <p:nvPicPr>
          <p:cNvPr id="4" name="Picture 1" descr="../images/MCMC_tabl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9305" y="1925927"/>
            <a:ext cx="4003893" cy="13346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228562" y="3396296"/>
            <a:ext cx="3844636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Table of MCMC convergence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5882" y="1263316"/>
                <a:ext cx="4781498" cy="3830051"/>
              </a:xfrm>
            </p:spPr>
            <p:txBody>
              <a:bodyPr>
                <a:normAutofit fontScale="70000" lnSpcReduction="20000"/>
              </a:bodyPr>
              <a:lstStyle/>
              <a:p>
                <a:pPr marL="342900" lvl="0" indent="-342900">
                  <a:buAutoNum type="arabicPeriod"/>
                </a:pPr>
                <a:r>
                  <a:rPr dirty="0"/>
                  <a:t>The mean MCMC error</a:t>
                </a:r>
              </a:p>
              <a:p>
                <a:pPr lvl="1"/>
                <a:r>
                  <a:rPr dirty="0"/>
                  <a:t>Estimated error tells us how much error the MCMC sampling has introduced</a:t>
                </a:r>
                <a:r>
                  <a:rPr lang="en-US" dirty="0"/>
                  <a:t> into the posterior estimate</a:t>
                </a:r>
              </a:p>
              <a:p>
                <a:pPr lvl="1"/>
                <a:r>
                  <a:rPr dirty="0"/>
                  <a:t>The standard deviation (</a:t>
                </a:r>
                <a:r>
                  <a:rPr dirty="0" err="1">
                    <a:latin typeface="Courier"/>
                  </a:rPr>
                  <a:t>sd</a:t>
                </a:r>
                <a:r>
                  <a:rPr dirty="0"/>
                  <a:t>) of the mean error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Metrics of </a:t>
                </a:r>
                <a:r>
                  <a:rPr b="1" dirty="0"/>
                  <a:t>effective sample size (ESS)</a:t>
                </a:r>
              </a:p>
              <a:p>
                <a:pPr lvl="1"/>
                <a:r>
                  <a:rPr dirty="0"/>
                  <a:t>ESS of bulk (middle) portion of posterior distributions</a:t>
                </a:r>
              </a:p>
              <a:p>
                <a:pPr lvl="1"/>
                <a:r>
                  <a:rPr dirty="0"/>
                  <a:t>ESS for tails ESS of posterior distributions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The </a:t>
                </a:r>
                <a:r>
                  <a:rPr b="1" dirty="0"/>
                  <a:t>Gelman-Rudin statistic</a:t>
                </a:r>
                <a:r>
                  <a:rPr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dirty="0"/>
                  <a:t>) measures the ratio of the </a:t>
                </a:r>
                <a:r>
                  <a:rPr b="1" dirty="0"/>
                  <a:t>variance shrinkage between chains</a:t>
                </a:r>
                <a:r>
                  <a:rPr dirty="0"/>
                  <a:t> to the </a:t>
                </a:r>
                <a:r>
                  <a:rPr b="1" dirty="0"/>
                  <a:t>variance shrinkage within chains</a:t>
                </a:r>
              </a:p>
              <a:p>
                <a:pPr lvl="1"/>
                <a:r>
                  <a:rPr dirty="0"/>
                  <a:t>Gelman-Rudin statistic should converge to 1.0</a:t>
                </a:r>
              </a:p>
              <a:p>
                <a:pPr lvl="1"/>
                <a:r>
                  <a:rPr dirty="0"/>
                  <a:t>If all chains converge, the reduction in variance between chains and within the chains should is same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5882" y="1263316"/>
                <a:ext cx="4781498" cy="3830051"/>
              </a:xfrm>
              <a:blipFill>
                <a:blip r:embed="rId3"/>
                <a:stretch>
                  <a:fillRect l="-893" t="-1590" r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4CD936E-1A3D-02EF-19C2-6AB86A024020}"/>
              </a:ext>
            </a:extLst>
          </p:cNvPr>
          <p:cNvSpPr txBox="1"/>
          <p:nvPr/>
        </p:nvSpPr>
        <p:spPr>
          <a:xfrm>
            <a:off x="348915" y="882316"/>
            <a:ext cx="859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None/>
            </a:pPr>
            <a:r>
              <a:rPr lang="en-US" dirty="0"/>
              <a:t>Summary table provides a lot of information to verify if samples are representative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944820"/>
            <a:ext cx="8229600" cy="2035001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Plot the MCSE by quantile for each model parameter</a:t>
            </a:r>
            <a:r>
              <a:rPr lang="en-US" dirty="0"/>
              <a:t> to verify if samples are representative</a:t>
            </a:r>
          </a:p>
          <a:p>
            <a:pPr lvl="0"/>
            <a:r>
              <a:rPr lang="en-US" dirty="0"/>
              <a:t>Ideally want MCSE to be </a:t>
            </a:r>
            <a:r>
              <a:rPr lang="en-US" b="1" dirty="0"/>
              <a:t>small and uniform</a:t>
            </a:r>
            <a:r>
              <a:rPr lang="en-US" dirty="0"/>
              <a:t> with quantile</a:t>
            </a:r>
          </a:p>
          <a:p>
            <a:pPr lvl="0"/>
            <a:r>
              <a:rPr lang="en-US" dirty="0"/>
              <a:t>Notice the MCSE is higher for outer quantiles</a:t>
            </a:r>
          </a:p>
          <a:p>
            <a:pPr lvl="1"/>
            <a:r>
              <a:rPr lang="en-US" dirty="0"/>
              <a:t>Not an unusual situation since less sampling in thin tails of distributions</a:t>
            </a:r>
          </a:p>
          <a:p>
            <a:pPr lvl="1"/>
            <a:r>
              <a:rPr lang="en-US" dirty="0"/>
              <a:t>Overall MCSE is low, even in tails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4" name="Picture 1" descr="../images/MCSE_plo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78244" y="2916655"/>
            <a:ext cx="7455368" cy="184083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1147010" y="4731545"/>
            <a:ext cx="6769769" cy="42177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MCSE by quantile for each model parameter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7951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496" y="827172"/>
            <a:ext cx="4154905" cy="4222081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We must verify that the samples are representative</a:t>
            </a:r>
          </a:p>
          <a:p>
            <a:pPr lvl="0"/>
            <a:r>
              <a:rPr dirty="0"/>
              <a:t>Plot the ESS locally and by quantile for each model parameter</a:t>
            </a:r>
            <a:endParaRPr lang="en-US" dirty="0"/>
          </a:p>
          <a:p>
            <a:pPr lvl="0"/>
            <a:r>
              <a:rPr lang="en-US" dirty="0"/>
              <a:t>Ideally want ESS to be </a:t>
            </a:r>
            <a:r>
              <a:rPr lang="en-US" b="1" dirty="0"/>
              <a:t>large and uniform</a:t>
            </a:r>
            <a:r>
              <a:rPr lang="en-US" dirty="0"/>
              <a:t> with quantile</a:t>
            </a:r>
          </a:p>
          <a:p>
            <a:pPr lvl="0"/>
            <a:r>
              <a:rPr lang="en-US" dirty="0"/>
              <a:t>Local ESS is fairly uniform with quantile</a:t>
            </a:r>
          </a:p>
          <a:p>
            <a:pPr lvl="0"/>
            <a:r>
              <a:rPr lang="en-US" dirty="0"/>
              <a:t>Notice the quantile ESS is lower for outer quantiles</a:t>
            </a:r>
          </a:p>
          <a:p>
            <a:pPr lvl="1"/>
            <a:r>
              <a:rPr lang="en-US" dirty="0"/>
              <a:t>Not an unusual situation since less sampling in thin tails of distributions</a:t>
            </a:r>
          </a:p>
          <a:p>
            <a:pPr lvl="1"/>
            <a:r>
              <a:rPr lang="en-US" dirty="0"/>
              <a:t>Overall ESS is reasonably high, even in tails</a:t>
            </a:r>
          </a:p>
          <a:p>
            <a:pPr lvl="0"/>
            <a:endParaRPr dirty="0"/>
          </a:p>
        </p:txBody>
      </p:sp>
      <p:pic>
        <p:nvPicPr>
          <p:cNvPr id="4" name="Picture 1" descr="../images/ESS_plo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75401" y="1406063"/>
            <a:ext cx="4614456" cy="232773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471736" y="3814011"/>
            <a:ext cx="4672264" cy="79408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ESS locally and by quantile for each model parameter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042" y="1138092"/>
            <a:ext cx="5562600" cy="3394472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Evaluate the sampled posterior and perform inference</a:t>
            </a:r>
          </a:p>
          <a:p>
            <a:pPr lvl="0"/>
            <a:r>
              <a:rPr dirty="0"/>
              <a:t>Examine HDIs of model parameters by trace with </a:t>
            </a:r>
            <a:r>
              <a:rPr b="1" dirty="0"/>
              <a:t>tree plot</a:t>
            </a:r>
            <a:endParaRPr lang="en-US" b="1" dirty="0"/>
          </a:p>
          <a:p>
            <a:pPr lvl="0"/>
            <a:r>
              <a:rPr lang="en-US" dirty="0"/>
              <a:t>HDIs are similar for each parameter by trace</a:t>
            </a:r>
          </a:p>
          <a:p>
            <a:pPr lvl="0"/>
            <a:r>
              <a:rPr lang="en-US" dirty="0"/>
              <a:t>HDIs confirm inferences on uncertainty of the model parameters</a:t>
            </a:r>
          </a:p>
          <a:p>
            <a:pPr lvl="0"/>
            <a:endParaRPr b="1" dirty="0"/>
          </a:p>
        </p:txBody>
      </p:sp>
      <p:pic>
        <p:nvPicPr>
          <p:cNvPr id="4" name="Picture 1" descr="../images/Parameter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15263" y="1158085"/>
            <a:ext cx="3297321" cy="324614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208295" y="4477545"/>
            <a:ext cx="2863516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HDIs of model parameters by trace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982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and Inference with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5274" y="774031"/>
                <a:ext cx="8229600" cy="2536659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sz="2000" dirty="0"/>
                  <a:t>Evaluate the sampled posterior and perform inference</a:t>
                </a:r>
              </a:p>
              <a:p>
                <a:pPr lvl="0"/>
                <a:r>
                  <a:rPr sz="2000" dirty="0"/>
                  <a:t>How can we interpret the results?</a:t>
                </a:r>
                <a:endParaRPr lang="en-US" sz="2000" dirty="0"/>
              </a:p>
              <a:p>
                <a:pPr lvl="0"/>
                <a:r>
                  <a:rPr lang="en-US" sz="2000" dirty="0"/>
                  <a:t>Interpret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s by examining HDIs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2000" dirty="0"/>
                  <a:t> </a:t>
                </a:r>
                <a:r>
                  <a:rPr lang="en-US" sz="2000" dirty="0"/>
                  <a:t>is the mean response for the dependent variable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sz="2000" dirty="0"/>
                  <a:t> </a:t>
                </a:r>
                <a:r>
                  <a:rPr lang="en-US" sz="2000" dirty="0"/>
                  <a:t>is partial slope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ar-A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coefficient large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with high uncertainty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has small value with limited uncertainty</a:t>
                </a:r>
              </a:p>
              <a:p>
                <a:pPr lvl="0"/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274" y="774031"/>
                <a:ext cx="8229600" cy="2536659"/>
              </a:xfrm>
              <a:blipFill>
                <a:blip r:embed="rId2"/>
                <a:stretch>
                  <a:fillRect l="-1037" t="-2644" b="-2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PosteriorHDI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937" y="3272589"/>
            <a:ext cx="8727506" cy="144111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56937" y="4669590"/>
            <a:ext cx="8229600" cy="42578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distribution of parameters with HDIs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B38FF-67BB-8606-CF78-0160EDD3E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573D8-6E7D-4D6A-079B-2713A89AE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Posterior Predictive Checks</a:t>
            </a:r>
          </a:p>
        </p:txBody>
      </p:sp>
    </p:spTree>
    <p:extLst>
      <p:ext uri="{BB962C8B-B14F-4D97-AF65-F5344CB8AC3E}">
        <p14:creationId xmlns:p14="http://schemas.microsoft.com/office/powerpoint/2010/main" val="16936559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dirty="0"/>
                  <a:t>Does the posterior distribution look like the distribution of the observed response?</a:t>
                </a:r>
              </a:p>
              <a:p>
                <a:pPr lvl="0"/>
                <a:r>
                  <a:rPr dirty="0"/>
                  <a:t>Can simply compare density plots</a:t>
                </a:r>
                <a:endParaRPr lang="en-US" dirty="0"/>
              </a:p>
              <a:p>
                <a:pPr lvl="0"/>
                <a:r>
                  <a:rPr dirty="0"/>
                  <a:t>Apply a test statistic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dirty="0"/>
              </a:p>
              <a:p>
                <a:pPr lvl="1"/>
                <a:r>
                  <a:rPr dirty="0"/>
                  <a:t>Bayesian p-value</a:t>
                </a:r>
              </a:p>
              <a:p>
                <a:pPr lvl="1"/>
                <a:r>
                  <a:rPr dirty="0"/>
                  <a:t>Bayesian u-value</a:t>
                </a:r>
              </a:p>
              <a:p>
                <a:pPr lvl="1"/>
                <a:r>
                  <a:rPr dirty="0"/>
                  <a:t>Others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 r="-1630" b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692691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dirty="0"/>
                  <a:t>Base statistic on </a:t>
                </a:r>
                <a:r>
                  <a:rPr b="1" dirty="0"/>
                  <a:t>posterior predictive distribution</a:t>
                </a:r>
              </a:p>
              <a:p>
                <a:pPr lvl="0"/>
                <a:r>
                  <a:rPr dirty="0"/>
                  <a:t>Approximate PPD by resampling from the posterior distribution: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marL="342900" lvl="1" indent="0">
                  <a:buNone/>
                </a:pPr>
                <a:r>
                  <a:rPr dirty="0"/>
                  <a:t>Where:</a:t>
                </a:r>
                <a:br>
                  <a:rPr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realization drawn from the posterior distribution</a:t>
                </a:r>
                <a:br>
                  <a:rPr dirty="0"/>
                </a:b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observation</a:t>
                </a:r>
                <a:br>
                  <a:rPr dirty="0"/>
                </a:b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p>
                        </m:sSup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draw from posterior distribution with parameters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br>
                  <a:rPr dirty="0"/>
                </a:b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posterior distribution of model parameters,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We can sample the posterior as many times as required to get better estimates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p>
                        </m:sSup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692691"/>
              </a:xfrm>
              <a:blipFill>
                <a:blip r:embed="rId2"/>
                <a:stretch>
                  <a:fillRect l="-963" t="-2805" b="-2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48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0389"/>
            <a:ext cx="8229600" cy="188622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We must check that predictions from the model are reasonable</a:t>
            </a:r>
          </a:p>
          <a:p>
            <a:pPr lvl="0"/>
            <a:r>
              <a:rPr dirty="0"/>
              <a:t>Posterior predictive distribution is compared to the distribution of observations</a:t>
            </a:r>
            <a:endParaRPr lang="en-US" dirty="0"/>
          </a:p>
          <a:p>
            <a:pPr lvl="0"/>
            <a:r>
              <a:rPr lang="en-US" dirty="0"/>
              <a:t>Agreement is generally good between posterior predictive and actual observations</a:t>
            </a:r>
          </a:p>
          <a:p>
            <a:pPr lvl="0"/>
            <a:r>
              <a:rPr lang="en-US" dirty="0"/>
              <a:t>Average predictive is heavier in the tails</a:t>
            </a:r>
          </a:p>
        </p:txBody>
      </p:sp>
      <p:pic>
        <p:nvPicPr>
          <p:cNvPr id="4" name="Picture 1" descr="../images/PosteriorPredictiv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13284" y="2620837"/>
            <a:ext cx="4997619" cy="20258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646656"/>
            <a:ext cx="8229600" cy="41863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predictive distribution vs. observed responses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MCMC sampling uses a </a:t>
                </a:r>
                <a:r>
                  <a:rPr b="1" dirty="0"/>
                  <a:t>Markov processes sampling chain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 is the </a:t>
                </a:r>
                <a:r>
                  <a:rPr b="1" dirty="0"/>
                  <a:t>state vector</a:t>
                </a:r>
                <a:r>
                  <a:rPr dirty="0"/>
                  <a:t> of </a:t>
                </a:r>
                <a:r>
                  <a:rPr b="1" dirty="0"/>
                  <a:t>state probabilities</a:t>
                </a:r>
                <a:r>
                  <a:rPr dirty="0"/>
                  <a:t> for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dirty="0"/>
                  <a:t> possible</a:t>
                </a:r>
                <a:r>
                  <a:rPr lang="en-US" dirty="0"/>
                  <a:t> discrete</a:t>
                </a:r>
                <a:r>
                  <a:rPr dirty="0"/>
                  <a:t> states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A Markov process is a </a:t>
                </a:r>
                <a:r>
                  <a:rPr b="1" dirty="0"/>
                  <a:t>stochastic process</a:t>
                </a:r>
                <a:r>
                  <a:rPr dirty="0"/>
                  <a:t> that transitions from current state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, to some next state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dirty="0"/>
                  <a:t>, with probability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endParaRPr dirty="0"/>
              </a:p>
              <a:p>
                <a:pPr lvl="1"/>
                <a:r>
                  <a:rPr b="1" dirty="0"/>
                  <a:t>No dependency on past states</a:t>
                </a:r>
              </a:p>
              <a:p>
                <a:pPr lvl="0"/>
                <a:r>
                  <a:rPr dirty="0"/>
                  <a:t>Key properties of a Markov process:</a:t>
                </a:r>
              </a:p>
              <a:p>
                <a:pPr lvl="1"/>
                <a:r>
                  <a:rPr dirty="0"/>
                  <a:t>Probability of state transition is parameterized by a matrix of probabilities,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, of dim N X N for N possible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 </a:t>
                </a:r>
                <a:r>
                  <a:rPr lang="en-US" dirty="0"/>
                  <a:t>is constant and does not depend on </a:t>
                </a:r>
                <a:r>
                  <a:rPr dirty="0"/>
                  <a:t>current state</a:t>
                </a:r>
              </a:p>
              <a:p>
                <a:pPr lvl="1"/>
                <a:r>
                  <a:rPr dirty="0"/>
                  <a:t>Transition can be to current state.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 b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b="1" dirty="0"/>
                  <a:t>Bayesian p-value</a:t>
                </a:r>
                <a:r>
                  <a:rPr dirty="0"/>
                  <a:t> is a test statistic,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dirty="0"/>
                  <a:t>, for the distribution differences between observed and predicted responses: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Intuitively, for representative posterior,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  <m:r>
                      <a:rPr>
                        <a:latin typeface="Cambria Math" panose="02040503050406030204" pitchFamily="18" charset="0"/>
                      </a:rPr>
                      <m:t>.</m:t>
                    </m:r>
                    <m:r>
                      <a:rPr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,</a:t>
                </a:r>
                <a:r>
                  <a:rPr dirty="0"/>
                  <a:t> over many draws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&lt;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dirty="0"/>
                  <a:t> half the time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&gt;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dirty="0"/>
                  <a:t> half the time</a:t>
                </a:r>
              </a:p>
              <a:p>
                <a:pPr lvl="1"/>
                <a:r>
                  <a:rPr dirty="0"/>
                  <a:t>Distribution should be symmetric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513" b="-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97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779" y="806532"/>
            <a:ext cx="8229600" cy="1589171"/>
          </a:xfrm>
        </p:spPr>
        <p:txBody>
          <a:bodyPr/>
          <a:lstStyle/>
          <a:p>
            <a:pPr marL="0" lvl="0" indent="0">
              <a:buNone/>
            </a:pPr>
            <a:r>
              <a:rPr sz="2000" dirty="0"/>
              <a:t>We must check that predictions from the model are reasonable</a:t>
            </a:r>
          </a:p>
          <a:p>
            <a:pPr lvl="0"/>
            <a:r>
              <a:rPr sz="2000" dirty="0"/>
              <a:t>Posterior predictive Bayesian p-value</a:t>
            </a:r>
            <a:endParaRPr lang="en-US" sz="2000" dirty="0"/>
          </a:p>
          <a:p>
            <a:pPr lvl="0"/>
            <a:r>
              <a:rPr lang="en-US" sz="2000" dirty="0"/>
              <a:t>Plot is centered on 0.5</a:t>
            </a:r>
          </a:p>
          <a:p>
            <a:pPr lvl="0"/>
            <a:r>
              <a:rPr lang="en-US" sz="2000" dirty="0"/>
              <a:t>Distribution is symmetric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4" name="Picture 1" descr="../images/BayesianPValu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1887" y="2294021"/>
            <a:ext cx="6260247" cy="243752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63550" y="4731544"/>
            <a:ext cx="8229600" cy="364855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Distribution of Bayesian p-values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48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3716" y="850233"/>
                <a:ext cx="7624011" cy="2053388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dirty="0"/>
                  <a:t>Posterior predictive </a:t>
                </a:r>
                <a:r>
                  <a:rPr b="1" dirty="0"/>
                  <a:t>Bayesian u-value</a:t>
                </a:r>
                <a:r>
                  <a:rPr dirty="0"/>
                  <a:t> is also known as the </a:t>
                </a:r>
                <a:r>
                  <a:rPr b="1" dirty="0"/>
                  <a:t>marginal p-value</a:t>
                </a:r>
                <a:r>
                  <a:rPr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U-value computed for specific (ordered)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dirty="0"/>
                  <a:t> should be centered on 1.0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dirty="0"/>
                  <a:t> should be close to uniformly distributed</a:t>
                </a:r>
                <a:endParaRPr lang="en-US" dirty="0"/>
              </a:p>
              <a:p>
                <a:r>
                  <a:rPr lang="en-US" dirty="0"/>
                  <a:t>The values are close to 1.0 across all values of the observations</a:t>
                </a:r>
              </a:p>
              <a:p>
                <a:pPr mar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3716" y="850233"/>
                <a:ext cx="7624011" cy="2053388"/>
              </a:xfrm>
              <a:blipFill>
                <a:blip r:embed="rId2"/>
                <a:stretch>
                  <a:fillRect l="-480" t="-2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LocalPValue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78991" y="2738312"/>
            <a:ext cx="5461331" cy="200927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01052" y="4747586"/>
            <a:ext cx="8229600" cy="30947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Distribution of Bayesian u-values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3F7C4-FC72-EEB0-902B-B9507E630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D5B38-F803-24D1-0203-2B64B46FF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MCMC Bayes Example 2</a:t>
            </a:r>
          </a:p>
        </p:txBody>
      </p:sp>
    </p:spTree>
    <p:extLst>
      <p:ext uri="{BB962C8B-B14F-4D97-AF65-F5344CB8AC3E}">
        <p14:creationId xmlns:p14="http://schemas.microsoft.com/office/powerpoint/2010/main" val="5401572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Toward the end of 19th Century growing public awareness of the rising coal mine</a:t>
            </a:r>
            <a:r>
              <a:rPr lang="en-US" dirty="0"/>
              <a:t>r</a:t>
            </a:r>
            <a:r>
              <a:rPr dirty="0"/>
              <a:t> deaths</a:t>
            </a:r>
            <a:r>
              <a:rPr lang="en-US" dirty="0"/>
              <a:t> lead to adoption of improved safety practices  </a:t>
            </a:r>
            <a:endParaRPr dirty="0"/>
          </a:p>
          <a:p>
            <a:pPr lvl="0"/>
            <a:r>
              <a:rPr dirty="0"/>
              <a:t>Mine disaster defined as incident leading to 6 or more deaths</a:t>
            </a:r>
          </a:p>
          <a:p>
            <a:pPr lvl="0"/>
            <a:r>
              <a:rPr dirty="0"/>
              <a:t>As early as 1886, Royal Commission published recommendations for safety practices</a:t>
            </a:r>
          </a:p>
          <a:p>
            <a:pPr lvl="1"/>
            <a:r>
              <a:rPr dirty="0"/>
              <a:t>Adoption of these practices remained voluntary</a:t>
            </a:r>
          </a:p>
          <a:p>
            <a:pPr lvl="1"/>
            <a:r>
              <a:rPr dirty="0">
                <a:hlinkClick r:id="rId2"/>
              </a:rPr>
              <a:t>British Coal Mines Act of 1911</a:t>
            </a:r>
            <a:r>
              <a:rPr dirty="0"/>
              <a:t> finally codified mine safety procedures into law.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957" y="1304424"/>
            <a:ext cx="8229600" cy="3564354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Famous dataset from </a:t>
            </a:r>
            <a:r>
              <a:rPr dirty="0">
                <a:hlinkClick r:id="rId2"/>
              </a:rPr>
              <a:t>Kaggle</a:t>
            </a:r>
            <a:r>
              <a:rPr dirty="0"/>
              <a:t>, and other sources</a:t>
            </a:r>
          </a:p>
          <a:p>
            <a:pPr lvl="0"/>
            <a:r>
              <a:rPr dirty="0"/>
              <a:t>Goal to create a model to quantify the differences in the rate of mine disasters before and after the introduction of safety practices</a:t>
            </a:r>
          </a:p>
          <a:p>
            <a:pPr lvl="0"/>
            <a:r>
              <a:rPr b="1" dirty="0"/>
              <a:t>Point process model </a:t>
            </a:r>
            <a:r>
              <a:rPr dirty="0"/>
              <a:t>has an </a:t>
            </a:r>
            <a:r>
              <a:rPr b="1" dirty="0"/>
              <a:t>intensity</a:t>
            </a:r>
            <a:r>
              <a:rPr dirty="0"/>
              <a:t> or </a:t>
            </a:r>
            <a:r>
              <a:rPr b="1" dirty="0"/>
              <a:t>rate</a:t>
            </a:r>
            <a:r>
              <a:rPr dirty="0"/>
              <a:t> of occurrence of events, e.g. mine disasters</a:t>
            </a:r>
          </a:p>
          <a:p>
            <a:pPr lvl="0"/>
            <a:r>
              <a:rPr lang="en-US" dirty="0"/>
              <a:t>Expected n</a:t>
            </a:r>
            <a:r>
              <a:rPr dirty="0"/>
              <a:t>umber events over a time period for this type of point process is </a:t>
            </a:r>
            <a:r>
              <a:rPr dirty="0" err="1"/>
              <a:t>iid</a:t>
            </a:r>
            <a:endParaRPr dirty="0"/>
          </a:p>
          <a:p>
            <a:pPr lvl="1"/>
            <a:r>
              <a:rPr dirty="0"/>
              <a:t>The number of events per time period</a:t>
            </a:r>
            <a:r>
              <a:rPr lang="en-US" dirty="0"/>
              <a:t> from an</a:t>
            </a:r>
            <a:r>
              <a:rPr dirty="0"/>
              <a:t> </a:t>
            </a:r>
            <a:r>
              <a:rPr dirty="0" err="1"/>
              <a:t>iid</a:t>
            </a:r>
            <a:r>
              <a:rPr dirty="0"/>
              <a:t> draw from some probability distribution</a:t>
            </a:r>
          </a:p>
          <a:p>
            <a:pPr lvl="1"/>
            <a:r>
              <a:rPr dirty="0"/>
              <a:t>Because of the </a:t>
            </a:r>
            <a:r>
              <a:rPr dirty="0" err="1"/>
              <a:t>iid</a:t>
            </a:r>
            <a:r>
              <a:rPr dirty="0"/>
              <a:t> nature of the point process, no autoregressive (AR) effect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 err="1"/>
              <a:t>iid</a:t>
            </a:r>
            <a:r>
              <a:rPr dirty="0"/>
              <a:t> nature of the point process does not mean the distribution of the process cannot change in time</a:t>
            </a:r>
          </a:p>
          <a:p>
            <a:pPr lvl="0"/>
            <a:r>
              <a:rPr b="1" dirty="0"/>
              <a:t>Change points</a:t>
            </a:r>
            <a:r>
              <a:rPr dirty="0"/>
              <a:t> or </a:t>
            </a:r>
            <a:r>
              <a:rPr b="1" dirty="0"/>
              <a:t>switch points</a:t>
            </a:r>
            <a:r>
              <a:rPr dirty="0"/>
              <a:t> in time are quite common in the real-world</a:t>
            </a:r>
          </a:p>
          <a:p>
            <a:pPr lvl="1"/>
            <a:r>
              <a:rPr dirty="0"/>
              <a:t>Rates changes at change point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Rate constant between change point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Identifying these change points is a challenging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411" y="874514"/>
            <a:ext cx="8229600" cy="45297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</p:txBody>
      </p:sp>
      <p:pic>
        <p:nvPicPr>
          <p:cNvPr id="4" name="Picture 1" descr="../images/MineDisaster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55816" y="1519603"/>
            <a:ext cx="4305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037223" y="4480189"/>
            <a:ext cx="4106777" cy="37107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Number of disasters per year 1851-1962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95197"/>
            <a:ext cx="4239126" cy="3456070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Two related questions we can ask about these data</a:t>
            </a:r>
          </a:p>
          <a:p>
            <a:r>
              <a:rPr dirty="0"/>
              <a:t>At what point in time was there a significant change in intensity, the switch point?</a:t>
            </a:r>
          </a:p>
          <a:p>
            <a:pPr lvl="1"/>
            <a:r>
              <a:rPr dirty="0"/>
              <a:t>Not obvious, changes in safety practice were adopted over about 25 year</a:t>
            </a:r>
            <a:r>
              <a:rPr lang="en-US" dirty="0"/>
              <a:t>s</a:t>
            </a:r>
            <a:endParaRPr dirty="0"/>
          </a:p>
          <a:p>
            <a:r>
              <a:rPr dirty="0"/>
              <a:t>How significant was the reduction in the rate?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 analysis of change point in British coal mine disasters</a:t>
                </a:r>
              </a:p>
              <a:p>
                <a:pPr lvl="0"/>
                <a:r>
                  <a:rPr lang="en-US" b="1" dirty="0"/>
                  <a:t>Poisson likelihood</a:t>
                </a:r>
                <a:r>
                  <a:rPr lang="en-US" dirty="0"/>
                  <a:t> model for intensity with switch point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rate before,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and rate after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𝑃𝑜𝑖𝑠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, 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Prior distributions of parameters, uniform and exponential: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565264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5266"/>
            <a:ext cx="8229600" cy="4522124"/>
          </a:xfrm>
        </p:spPr>
        <p:txBody>
          <a:bodyPr>
            <a:normAutofit fontScale="62500" lnSpcReduction="2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Define model using </a:t>
            </a:r>
            <a:r>
              <a:rPr dirty="0" err="1"/>
              <a:t>PyMC</a:t>
            </a:r>
            <a:endParaRPr dirty="0"/>
          </a:p>
          <a:p>
            <a:pPr lvl="0"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 pymc3.Model() </a:t>
            </a:r>
            <a:r>
              <a:rPr b="1" dirty="0">
                <a:solidFill>
                  <a:srgbClr val="008000"/>
                </a:solidFill>
                <a:latin typeface="Courier"/>
              </a:rPr>
              <a:t>as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disaster_model</a:t>
            </a:r>
            <a:r>
              <a:rPr dirty="0">
                <a:latin typeface="Courier"/>
              </a:rPr>
              <a:t>: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Uniform prior on the switch point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switchpoint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pymc3.DiscreteUniform(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switchpoint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lower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disaster_data.Year.</a:t>
            </a:r>
            <a:r>
              <a:rPr dirty="0" err="1">
                <a:solidFill>
                  <a:srgbClr val="008000"/>
                </a:solidFill>
                <a:latin typeface="Courier"/>
              </a:rPr>
              <a:t>min</a:t>
            </a:r>
            <a:r>
              <a:rPr dirty="0">
                <a:latin typeface="Courier"/>
              </a:rPr>
              <a:t>(), upper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disaster_data.Year.</a:t>
            </a:r>
            <a:r>
              <a:rPr dirty="0" err="1">
                <a:solidFill>
                  <a:srgbClr val="008000"/>
                </a:solidFill>
                <a:latin typeface="Courier"/>
              </a:rPr>
              <a:t>max</a:t>
            </a:r>
            <a:r>
              <a:rPr dirty="0">
                <a:latin typeface="Courier"/>
              </a:rPr>
              <a:t>())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More informative prior</a:t>
            </a:r>
            <a:r>
              <a:rPr lang="en-US" i="1" dirty="0">
                <a:solidFill>
                  <a:srgbClr val="60A0B0"/>
                </a:solidFill>
                <a:latin typeface="Courier"/>
              </a:rPr>
              <a:t>s</a:t>
            </a:r>
            <a:r>
              <a:rPr i="1" dirty="0">
                <a:solidFill>
                  <a:srgbClr val="60A0B0"/>
                </a:solidFill>
                <a:latin typeface="Courier"/>
              </a:rPr>
              <a:t> based on domain knowledge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  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 = pymc3.Triangular("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", lower=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disaster_data.Year.min</a:t>
            </a:r>
            <a:r>
              <a:rPr i="1" dirty="0">
                <a:solidFill>
                  <a:srgbClr val="60A0B0"/>
                </a:solidFill>
                <a:latin typeface="Courier"/>
              </a:rPr>
              <a:t>(), upper=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disaster_data.Year.max</a:t>
            </a:r>
            <a:r>
              <a:rPr i="1" dirty="0">
                <a:solidFill>
                  <a:srgbClr val="60A0B0"/>
                </a:solidFill>
                <a:latin typeface="Courier"/>
              </a:rPr>
              <a:t>(), c=1900)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  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 = pymc3.Laplace("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", mu=1900, b=4.0)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Priors for pre- and post-switch rates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early_rate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pymc3.Exponential(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early_rate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2.0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late_rate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pymc3.Exponential(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late_rate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2.0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Poisson rate switch for years before and after current</a:t>
            </a:r>
            <a:br>
              <a:rPr dirty="0"/>
            </a:br>
            <a:r>
              <a:rPr dirty="0">
                <a:latin typeface="Courier"/>
              </a:rPr>
              <a:t>    rate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pymc3.math.switch(</a:t>
            </a:r>
            <a:r>
              <a:rPr dirty="0" err="1">
                <a:latin typeface="Courier"/>
              </a:rPr>
              <a:t>switchpoint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&gt;=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disaster_data.Year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early_rate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late_rate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disasters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pymc3.Poisson(</a:t>
            </a:r>
            <a:r>
              <a:rPr dirty="0">
                <a:solidFill>
                  <a:srgbClr val="4070A0"/>
                </a:solidFill>
                <a:latin typeface="Courier"/>
              </a:rPr>
              <a:t>"disasters"</a:t>
            </a:r>
            <a:r>
              <a:rPr dirty="0">
                <a:latin typeface="Courier"/>
              </a:rPr>
              <a:t>, rate, observed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disaster_data.Count</a:t>
            </a:r>
            <a:r>
              <a:rPr dirty="0"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Since Markov transition process depends only on the current state a Markov process is </a:t>
                </a:r>
                <a:r>
                  <a:rPr b="1" dirty="0"/>
                  <a:t>memoryless</a:t>
                </a:r>
              </a:p>
              <a:p>
                <a:pPr lvl="0"/>
                <a:r>
                  <a:rPr dirty="0"/>
                  <a:t>We can express the</a:t>
                </a:r>
                <a:r>
                  <a:rPr lang="en-US" dirty="0"/>
                  <a:t> transition probability in a</a:t>
                </a:r>
                <a:r>
                  <a:rPr dirty="0"/>
                  <a:t> sequence of a Markov transition</a:t>
                </a:r>
                <a:r>
                  <a:rPr lang="en-US" dirty="0"/>
                  <a:t>s </a:t>
                </a:r>
                <a:r>
                  <a:rPr dirty="0"/>
                  <a:t>as: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The Markov process is </a:t>
                </a:r>
                <a:r>
                  <a:rPr b="1" dirty="0"/>
                  <a:t>memoryless</a:t>
                </a:r>
              </a:p>
              <a:p>
                <a:pPr lvl="1"/>
                <a:r>
                  <a:rPr dirty="0"/>
                  <a:t>Transition probability only depends on the current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dirty="0"/>
              </a:p>
              <a:p>
                <a:pPr lvl="1"/>
                <a:r>
                  <a:rPr dirty="0"/>
                  <a:t>No dependency on any previous states,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390" y="26947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1"/>
            <a:ext cx="3272588" cy="3394472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r>
              <a:rPr lang="en-US" dirty="0"/>
              <a:t>Good agreement between traces</a:t>
            </a:r>
          </a:p>
          <a:p>
            <a:pPr lvl="0"/>
            <a:r>
              <a:rPr dirty="0"/>
              <a:t>Distributions </a:t>
            </a:r>
            <a:r>
              <a:rPr lang="en-US" dirty="0"/>
              <a:t>of variables from</a:t>
            </a:r>
            <a:r>
              <a:rPr dirty="0"/>
              <a:t> sampling</a:t>
            </a:r>
            <a:endParaRPr lang="en-US" dirty="0"/>
          </a:p>
          <a:p>
            <a:pPr lvl="0"/>
            <a:endParaRPr dirty="0"/>
          </a:p>
        </p:txBody>
      </p:sp>
      <p:pic>
        <p:nvPicPr>
          <p:cNvPr id="4" name="Picture 1" descr="../images/MineTra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72199" y="1271337"/>
            <a:ext cx="5410305" cy="27231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070373" y="4062894"/>
            <a:ext cx="4980715" cy="329532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HDI of parameters by trace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618747" cy="857250"/>
          </a:xfrm>
        </p:spPr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1315452"/>
            <a:ext cx="5482389" cy="3010737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US" dirty="0"/>
              <a:t>Example: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Examine the posterior HDI of the parameters for each trace</a:t>
            </a:r>
            <a:endParaRPr lang="en-US" dirty="0"/>
          </a:p>
          <a:p>
            <a:pPr lvl="0"/>
            <a:r>
              <a:rPr lang="en-US" dirty="0"/>
              <a:t>The HDIs are consistent across traces</a:t>
            </a:r>
          </a:p>
          <a:p>
            <a:pPr lvl="0"/>
            <a:r>
              <a:rPr lang="en-US" dirty="0"/>
              <a:t>The early and late rates have a statistically significant difference </a:t>
            </a:r>
          </a:p>
          <a:p>
            <a:pPr lvl="0"/>
            <a:r>
              <a:rPr lang="en-US" dirty="0"/>
              <a:t>HDI of switch point spans about 10 years </a:t>
            </a:r>
          </a:p>
          <a:p>
            <a:pPr lvl="0"/>
            <a:r>
              <a:rPr lang="en-US" dirty="0"/>
              <a:t>See notebook for MCMC, Prior and Posterior checks</a:t>
            </a:r>
          </a:p>
          <a:p>
            <a:pPr lvl="0"/>
            <a:endParaRPr dirty="0"/>
          </a:p>
        </p:txBody>
      </p:sp>
      <p:pic>
        <p:nvPicPr>
          <p:cNvPr id="4" name="Picture 1" descr="../images/Mine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36105" y="35003"/>
            <a:ext cx="2794669" cy="484267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328611" y="4796589"/>
            <a:ext cx="2763251" cy="311907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HDI of parameters by trace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94" y="1063229"/>
            <a:ext cx="8193505" cy="1667939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Examine the posterior HDI of the parameters</a:t>
            </a:r>
            <a:endParaRPr lang="en-US" dirty="0"/>
          </a:p>
          <a:p>
            <a:pPr lvl="0"/>
            <a:r>
              <a:rPr lang="en-US" dirty="0"/>
              <a:t>HDI of switch point is in reasonable range over about 10-year period</a:t>
            </a:r>
          </a:p>
          <a:p>
            <a:pPr lvl="0"/>
            <a:r>
              <a:rPr lang="en-US" dirty="0"/>
              <a:t>Significant difference in HDI of rates</a:t>
            </a:r>
          </a:p>
          <a:p>
            <a:pPr lvl="0"/>
            <a:endParaRPr dirty="0"/>
          </a:p>
        </p:txBody>
      </p:sp>
      <p:pic>
        <p:nvPicPr>
          <p:cNvPr id="4" name="Picture 1" descr="../images/MinePosterio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9969" y="2831559"/>
            <a:ext cx="8229600" cy="182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57464" y="4726094"/>
            <a:ext cx="8229600" cy="36161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Posterior distribution of parameters with HDI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0"/>
            <a:ext cx="4203031" cy="3648575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Posterior Predictive checks</a:t>
            </a:r>
            <a:endParaRPr lang="en-US" dirty="0"/>
          </a:p>
          <a:p>
            <a:pPr lvl="0"/>
            <a:r>
              <a:rPr lang="en-US" dirty="0"/>
              <a:t>The predicted vs actual plot shows good agreement</a:t>
            </a:r>
          </a:p>
          <a:p>
            <a:pPr lvl="0"/>
            <a:r>
              <a:rPr lang="en-US" dirty="0"/>
              <a:t>Bayesian p-value and u-value for posterior show desired characteristics</a:t>
            </a:r>
            <a:endParaRPr dirty="0"/>
          </a:p>
        </p:txBody>
      </p:sp>
      <p:pic>
        <p:nvPicPr>
          <p:cNvPr id="4" name="Picture 1" descr="../images/MinePPC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89358" y="934871"/>
            <a:ext cx="4010527" cy="37311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300537" y="4718072"/>
            <a:ext cx="2799348" cy="36562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predictive checks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For complex Bayesian models we need a computationally efficient approximation</a:t>
            </a:r>
          </a:p>
          <a:p>
            <a:pPr lvl="0"/>
            <a:r>
              <a:rPr dirty="0"/>
              <a:t>Grid sampling is inefficient</a:t>
            </a:r>
          </a:p>
          <a:p>
            <a:pPr lvl="0"/>
            <a:r>
              <a:rPr dirty="0"/>
              <a:t>MCMC sampling is based on Markov chains</a:t>
            </a:r>
          </a:p>
          <a:p>
            <a:pPr lvl="1"/>
            <a:r>
              <a:rPr dirty="0"/>
              <a:t>Markov process is memoryless</a:t>
            </a:r>
          </a:p>
          <a:p>
            <a:pPr lvl="1"/>
            <a:r>
              <a:rPr dirty="0"/>
              <a:t>Sampling converges to probability distribution</a:t>
            </a:r>
          </a:p>
          <a:p>
            <a:pPr lvl="0"/>
            <a:r>
              <a:rPr dirty="0"/>
              <a:t>Several MCMC sampling methods have been developed</a:t>
            </a:r>
          </a:p>
          <a:p>
            <a:pPr lvl="1"/>
            <a:r>
              <a:rPr dirty="0"/>
              <a:t>Metropolis-Hastings (M-H) algorithm uses random sampling with acceptance probability</a:t>
            </a:r>
          </a:p>
          <a:p>
            <a:pPr lvl="1"/>
            <a:r>
              <a:rPr dirty="0"/>
              <a:t>Gibbs sampling round robins on the dimensions of the parameter space</a:t>
            </a:r>
          </a:p>
          <a:p>
            <a:pPr lvl="1"/>
            <a:r>
              <a:rPr dirty="0"/>
              <a:t>NUTS</a:t>
            </a:r>
            <a:r>
              <a:rPr lang="en-US" dirty="0"/>
              <a:t>  is a robust </a:t>
            </a:r>
            <a:r>
              <a:rPr lang="en-US"/>
              <a:t>variation on Hamiltonian </a:t>
            </a:r>
            <a:r>
              <a:rPr lang="en-US" dirty="0"/>
              <a:t>Monte Carlo</a:t>
            </a:r>
            <a:endParaRPr dirty="0"/>
          </a:p>
          <a:p>
            <a:pPr lvl="0"/>
            <a:r>
              <a:rPr dirty="0"/>
              <a:t>NUTS is the state of the art MCMC algorith</a:t>
            </a:r>
            <a:r>
              <a:rPr lang="en-US" dirty="0"/>
              <a:t>m</a:t>
            </a:r>
            <a:endParaRPr dirty="0"/>
          </a:p>
          <a:p>
            <a:pPr lvl="1"/>
            <a:r>
              <a:rPr lang="en-US" dirty="0"/>
              <a:t>Based on Hamiltonian Monte Carlo using an auxiliary variable to map the potential</a:t>
            </a:r>
            <a:r>
              <a:rPr dirty="0"/>
              <a:t> highest density parts of the </a:t>
            </a:r>
            <a:r>
              <a:rPr lang="en-US" dirty="0"/>
              <a:t>posterior </a:t>
            </a:r>
            <a:r>
              <a:rPr dirty="0"/>
              <a:t>parameter space</a:t>
            </a:r>
          </a:p>
          <a:p>
            <a:pPr lvl="1"/>
            <a:r>
              <a:rPr dirty="0"/>
              <a:t>No hyperparameters to tune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Performance metrics of MCMC sampling</a:t>
            </a:r>
          </a:p>
          <a:p>
            <a:pPr lvl="0"/>
            <a:r>
              <a:rPr dirty="0"/>
              <a:t>Sample efficiency</a:t>
            </a:r>
          </a:p>
          <a:p>
            <a:pPr lvl="1"/>
            <a:r>
              <a:rPr dirty="0"/>
              <a:t>Serial correlation reduces sample efficiency</a:t>
            </a:r>
          </a:p>
          <a:p>
            <a:pPr lvl="1"/>
            <a:r>
              <a:rPr dirty="0"/>
              <a:t>ESS</a:t>
            </a:r>
          </a:p>
          <a:p>
            <a:pPr lvl="0"/>
            <a:r>
              <a:rPr dirty="0"/>
              <a:t>Convergence</a:t>
            </a:r>
          </a:p>
          <a:p>
            <a:pPr lvl="1"/>
            <a:r>
              <a:rPr dirty="0"/>
              <a:t>Multiple chains should converge to the similar distributions</a:t>
            </a:r>
          </a:p>
          <a:p>
            <a:pPr lvl="1"/>
            <a:r>
              <a:rPr dirty="0"/>
              <a:t>Want between chain and within chain variance to be the same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For system with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possible states we can write the </a:t>
                </a:r>
                <a:r>
                  <a:rPr lang="en-US" b="1" dirty="0"/>
                  <a:t>transition probability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  <a:p>
                <a:pPr marL="342900" lvl="1" indent="0">
                  <a:buNone/>
                </a:pPr>
                <a:r>
                  <a:rPr lang="en-US" dirty="0"/>
                  <a:t>Where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transition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ar-A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staying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, in general transition matrix is not symmetric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2710</TotalTime>
  <Words>5442</Words>
  <Application>Microsoft Office PowerPoint</Application>
  <PresentationFormat>On-screen Show (16:9)</PresentationFormat>
  <Paragraphs>587</Paragraphs>
  <Slides>85</Slides>
  <Notes>2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Arial</vt:lpstr>
      <vt:lpstr>Calibri</vt:lpstr>
      <vt:lpstr>Cambria Math</vt:lpstr>
      <vt:lpstr>Courier</vt:lpstr>
      <vt:lpstr>Office Theme</vt:lpstr>
      <vt:lpstr>Bayes MCMC Models </vt:lpstr>
      <vt:lpstr>Introduction</vt:lpstr>
      <vt:lpstr>Grid Sampling Cannot Scale!</vt:lpstr>
      <vt:lpstr>Scaling Bayesian models</vt:lpstr>
      <vt:lpstr>Introduction to Markov Chain Monte Carlo</vt:lpstr>
      <vt:lpstr>PowerPoint Presentation</vt:lpstr>
      <vt:lpstr>What is a Markov process?</vt:lpstr>
      <vt:lpstr>What is a Markov process?</vt:lpstr>
      <vt:lpstr>What is a Markov process?</vt:lpstr>
      <vt:lpstr>Example of a Markov Process</vt:lpstr>
      <vt:lpstr>Example of a Markov Process</vt:lpstr>
      <vt:lpstr>PowerPoint Presentation</vt:lpstr>
      <vt:lpstr>From Markov process to Markov chain</vt:lpstr>
      <vt:lpstr>From Markov process to Markov chain</vt:lpstr>
      <vt:lpstr>From Markov process to Markov chain</vt:lpstr>
      <vt:lpstr>PowerPoint Presentation</vt:lpstr>
      <vt:lpstr>MCMC and the Metropolis-Hastings Algorithm</vt:lpstr>
      <vt:lpstr>MCMC and the Metropolis-Hastings Algorithm</vt:lpstr>
      <vt:lpstr>MCMC and the Metropolis-Hastings Algorithm</vt:lpstr>
      <vt:lpstr>MCMC and the Metropolis-Hastings Algorithm</vt:lpstr>
      <vt:lpstr>M-H algorithm example</vt:lpstr>
      <vt:lpstr>M-H algorithm example</vt:lpstr>
      <vt:lpstr>M-H algorithm example</vt:lpstr>
      <vt:lpstr>M-H algorithm example</vt:lpstr>
      <vt:lpstr>M-H algorithm example</vt:lpstr>
      <vt:lpstr>Convergence and sampling efficiency of MCMC</vt:lpstr>
      <vt:lpstr>PowerPoint Presentation</vt:lpstr>
      <vt:lpstr>Evaluation of MCMC sampling</vt:lpstr>
      <vt:lpstr>Evaluation of MCMC sampling</vt:lpstr>
      <vt:lpstr>Evaluation of MCMC sampling</vt:lpstr>
      <vt:lpstr>PowerPoint Presentation</vt:lpstr>
      <vt:lpstr>Other MCMC Sampling Algorithms</vt:lpstr>
      <vt:lpstr>Other MCMC Sampling Algorithms</vt:lpstr>
      <vt:lpstr>Gibbs sampling</vt:lpstr>
      <vt:lpstr>Gibbs sampling</vt:lpstr>
      <vt:lpstr>PowerPoint Presentation</vt:lpstr>
      <vt:lpstr>Hamiltonian MCMC</vt:lpstr>
      <vt:lpstr>Hamiltonian MCMC</vt:lpstr>
      <vt:lpstr>Hamiltonian MCMC</vt:lpstr>
      <vt:lpstr>Hamiltonian MCMC</vt:lpstr>
      <vt:lpstr>Hamiltonian MCMC</vt:lpstr>
      <vt:lpstr>Hamiltonian MCMC</vt:lpstr>
      <vt:lpstr>No U-Turn Sampler</vt:lpstr>
      <vt:lpstr>No U-Turn Sampler</vt:lpstr>
      <vt:lpstr>No U-Turn Sampler</vt:lpstr>
      <vt:lpstr>Hamiltonian MCMC</vt:lpstr>
      <vt:lpstr>PowerPoint Presentation</vt:lpstr>
      <vt:lpstr>Key Steps for MCMC Bayes Modeling</vt:lpstr>
      <vt:lpstr>Constructing an MCMC Model with PyMC</vt:lpstr>
      <vt:lpstr>Constructing an MCMC Model with PyMC</vt:lpstr>
      <vt:lpstr>Constructing an MCMC Model with PyMC</vt:lpstr>
      <vt:lpstr>Constructing an MCMC Model with PyMC</vt:lpstr>
      <vt:lpstr>PowerPoint Presentation</vt:lpstr>
      <vt:lpstr>Prior Predictive Checks</vt:lpstr>
      <vt:lpstr>Prior Predictive Checks</vt:lpstr>
      <vt:lpstr>Prior Predictive Checks</vt:lpstr>
      <vt:lpstr>PowerPoint Presentation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PowerPoint Presentation</vt:lpstr>
      <vt:lpstr>Posterior Predictive Checks</vt:lpstr>
      <vt:lpstr>Posterior Predictive Checks</vt:lpstr>
      <vt:lpstr>Posterior Predictive Checks</vt:lpstr>
      <vt:lpstr>Posterior Predictive Checks</vt:lpstr>
      <vt:lpstr>Posterior Predictive Checks</vt:lpstr>
      <vt:lpstr>Posterior Predictive Checks</vt:lpstr>
      <vt:lpstr>PowerPoint Presentation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 MCMC Models</dc:title>
  <dc:creator>Steve Elston</dc:creator>
  <cp:keywords/>
  <cp:lastModifiedBy>Stephen Elston</cp:lastModifiedBy>
  <cp:revision>115</cp:revision>
  <dcterms:created xsi:type="dcterms:W3CDTF">2024-08-17T14:42:55Z</dcterms:created>
  <dcterms:modified xsi:type="dcterms:W3CDTF">2025-11-13T03:24:10Z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10/27/2022</vt:lpwstr>
  </property>
  <property fmtid="{D5CDD505-2E9C-101B-9397-08002B2CF9AE}" pid="3" name="output">
    <vt:lpwstr/>
  </property>
</Properties>
</file>